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44" r:id="rId6"/>
    <p:sldId id="343" r:id="rId7"/>
    <p:sldId id="259" r:id="rId8"/>
    <p:sldId id="312" r:id="rId9"/>
    <p:sldId id="274" r:id="rId10"/>
    <p:sldId id="292" r:id="rId11"/>
    <p:sldId id="268" r:id="rId12"/>
    <p:sldId id="295" r:id="rId13"/>
    <p:sldId id="296" r:id="rId14"/>
    <p:sldId id="293" r:id="rId15"/>
    <p:sldId id="331" r:id="rId16"/>
    <p:sldId id="273" r:id="rId17"/>
    <p:sldId id="340" r:id="rId18"/>
    <p:sldId id="341" r:id="rId19"/>
    <p:sldId id="342" r:id="rId20"/>
    <p:sldId id="265" r:id="rId21"/>
    <p:sldId id="332" r:id="rId22"/>
    <p:sldId id="366" r:id="rId23"/>
    <p:sldId id="294" r:id="rId24"/>
    <p:sldId id="266" r:id="rId25"/>
    <p:sldId id="261" r:id="rId26"/>
    <p:sldId id="333" r:id="rId27"/>
    <p:sldId id="279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2B41"/>
    <a:srgbClr val="F1F1F1"/>
    <a:srgbClr val="ED4022"/>
    <a:srgbClr val="1B2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1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43" y="418"/>
      </p:cViewPr>
      <p:guideLst>
        <p:guide orient="horz" pos="2073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29.emf"/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Normal" panose="020B04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Normal" panose="020B0400000000000000" pitchFamily="34" charset="-122"/>
              </a:defRPr>
            </a:lvl1pPr>
          </a:lstStyle>
          <a:p>
            <a:fld id="{959EEDEB-74DD-4590-ADB0-3BDFBC7AA6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Normal" panose="020B04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Normal" panose="020B0400000000000000" pitchFamily="34" charset="-122"/>
              </a:defRPr>
            </a:lvl1pPr>
          </a:lstStyle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"/>
    </mc:Choice>
    <mc:Fallback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"/>
    </mc:Choice>
    <mc:Fallback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"/>
    </mc:Choice>
    <mc:Fallback>
      <p:transition spd="slow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"/>
    </mc:Choice>
    <mc:Fallback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"/>
    </mc:Choice>
    <mc:Fallback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"/>
    </mc:Choice>
    <mc:Fallback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"/>
    </mc:Choice>
    <mc:Fallback>
      <p:transition spd="slow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"/>
    </mc:Choice>
    <mc:Fallback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"/>
    </mc:Choice>
    <mc:Fallback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"/>
    </mc:Choice>
    <mc:Fallback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"/>
    </mc:Choice>
    <mc:Fallback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</a:defRPr>
            </a:lvl1pPr>
          </a:lstStyle>
          <a:p>
            <a:fld id="{698485DF-3FAB-45E9-A642-7745AB3E3A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</a:defRPr>
            </a:lvl1pPr>
          </a:lstStyle>
          <a:p>
            <a:fld id="{9C0BAE56-5081-45C8-9882-C35F39B69E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000" advTm="2000"/>
    </mc:Choice>
    <mc:Fallback>
      <p:transition spd="slow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notesSlide" Target="../notesSlides/notesSlide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7.emf"/><Relationship Id="rId1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9.e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2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e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26.emf"/><Relationship Id="rId11" Type="http://schemas.openxmlformats.org/officeDocument/2006/relationships/notesSlide" Target="../notesSlides/notesSlide19.xml"/><Relationship Id="rId10" Type="http://schemas.openxmlformats.org/officeDocument/2006/relationships/vmlDrawing" Target="../drawings/vmlDrawing2.vml"/><Relationship Id="rId1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0" Type="http://schemas.openxmlformats.org/officeDocument/2006/relationships/notesSlide" Target="../notesSlides/notesSlide25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40873" y="2480149"/>
            <a:ext cx="616053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网站</a:t>
            </a:r>
            <a:endParaRPr lang="en-US" altLang="zh-CN" sz="8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sz="36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与图像相关的二三事</a:t>
            </a:r>
            <a:endParaRPr lang="zh-CN" sz="36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0873" y="6056366"/>
            <a:ext cx="230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汇报人：优品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PPT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0874" y="4605925"/>
            <a:ext cx="320751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Fresh </a:t>
            </a:r>
            <a:r>
              <a:rPr lang="en-US" altLang="zh-CN" sz="1050" i="1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business general template</a:t>
            </a:r>
            <a:endParaRPr lang="en-US" altLang="zh-CN" sz="1050" i="1" dirty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en-US" altLang="zh-CN" sz="1050" i="1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Applicable to enterprise </a:t>
            </a: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introduction, summary report, sales marketing, chart data</a:t>
            </a:r>
            <a:endParaRPr lang="zh-CN" altLang="en-US" sz="1050" dirty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PA_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3459637" y="0"/>
            <a:ext cx="7651028" cy="6860440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9" name="PA_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45145" y="-179684"/>
            <a:ext cx="4011737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10" name="PA_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17715" y="-37707"/>
            <a:ext cx="10674284" cy="4949588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11" name="PA_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9747262" y="-179684"/>
            <a:ext cx="1891058" cy="703355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12" name="PA_椭圆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05344" y="171067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13" name="PA_椭圆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435706" y="4050757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14" name="PA_任意多边形 5"/>
          <p:cNvSpPr/>
          <p:nvPr>
            <p:custDataLst>
              <p:tags r:id="rId7"/>
            </p:custDataLst>
          </p:nvPr>
        </p:nvSpPr>
        <p:spPr bwMode="auto">
          <a:xfrm>
            <a:off x="9257122" y="0"/>
            <a:ext cx="2926691" cy="491188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15" name="PA_椭圆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7630" y="286074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0873" y="4505178"/>
            <a:ext cx="4506667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sz="1400" b="1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庄  鹏</a:t>
            </a:r>
            <a:endParaRPr lang="zh-CN" sz="1400" b="1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332365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常用图像修改软件</a:t>
            </a:r>
            <a:endParaRPr lang="zh-CN" altLang="en-US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55934" y="1886673"/>
            <a:ext cx="4721785" cy="4116236"/>
            <a:chOff x="2098355" y="789986"/>
            <a:chExt cx="4201275" cy="3662479"/>
          </a:xfrm>
        </p:grpSpPr>
        <p:grpSp>
          <p:nvGrpSpPr>
            <p:cNvPr id="7" name="组合 6"/>
            <p:cNvGrpSpPr/>
            <p:nvPr/>
          </p:nvGrpSpPr>
          <p:grpSpPr>
            <a:xfrm>
              <a:off x="2098355" y="789986"/>
              <a:ext cx="4201275" cy="3662479"/>
              <a:chOff x="3552668" y="726551"/>
              <a:chExt cx="5148000" cy="4487791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6424414" y="726551"/>
                <a:ext cx="2276254" cy="3132000"/>
              </a:xfrm>
              <a:custGeom>
                <a:avLst/>
                <a:gdLst>
                  <a:gd name="connsiteX0" fmla="*/ 0 w 2276254"/>
                  <a:gd name="connsiteY0" fmla="*/ 0 h 3132000"/>
                  <a:gd name="connsiteX1" fmla="*/ 777237 w 2276254"/>
                  <a:gd name="connsiteY1" fmla="*/ 0 h 3132000"/>
                  <a:gd name="connsiteX2" fmla="*/ 1768840 w 2276254"/>
                  <a:gd name="connsiteY2" fmla="*/ 0 h 3132000"/>
                  <a:gd name="connsiteX3" fmla="*/ 2054039 w 2276254"/>
                  <a:gd name="connsiteY3" fmla="*/ 0 h 3132000"/>
                  <a:gd name="connsiteX4" fmla="*/ 2276254 w 2276254"/>
                  <a:gd name="connsiteY4" fmla="*/ 222215 h 3132000"/>
                  <a:gd name="connsiteX5" fmla="*/ 2276254 w 2276254"/>
                  <a:gd name="connsiteY5" fmla="*/ 2909785 h 3132000"/>
                  <a:gd name="connsiteX6" fmla="*/ 2054039 w 2276254"/>
                  <a:gd name="connsiteY6" fmla="*/ 3132000 h 3132000"/>
                  <a:gd name="connsiteX7" fmla="*/ 1326630 w 2276254"/>
                  <a:gd name="connsiteY7" fmla="*/ 3132000 h 3132000"/>
                  <a:gd name="connsiteX8" fmla="*/ 777237 w 2276254"/>
                  <a:gd name="connsiteY8" fmla="*/ 3132000 h 3132000"/>
                  <a:gd name="connsiteX9" fmla="*/ 442210 w 2276254"/>
                  <a:gd name="connsiteY9" fmla="*/ 313200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6254" h="3132000">
                    <a:moveTo>
                      <a:pt x="0" y="0"/>
                    </a:moveTo>
                    <a:lnTo>
                      <a:pt x="777237" y="0"/>
                    </a:lnTo>
                    <a:lnTo>
                      <a:pt x="1768840" y="0"/>
                    </a:lnTo>
                    <a:lnTo>
                      <a:pt x="2054039" y="0"/>
                    </a:lnTo>
                    <a:cubicBezTo>
                      <a:pt x="2176765" y="0"/>
                      <a:pt x="2276254" y="99489"/>
                      <a:pt x="2276254" y="222215"/>
                    </a:cubicBezTo>
                    <a:lnTo>
                      <a:pt x="2276254" y="2909785"/>
                    </a:lnTo>
                    <a:cubicBezTo>
                      <a:pt x="2276254" y="3032511"/>
                      <a:pt x="2176765" y="3132000"/>
                      <a:pt x="2054039" y="3132000"/>
                    </a:cubicBezTo>
                    <a:lnTo>
                      <a:pt x="1326630" y="3132000"/>
                    </a:lnTo>
                    <a:lnTo>
                      <a:pt x="777237" y="3132000"/>
                    </a:lnTo>
                    <a:lnTo>
                      <a:pt x="442210" y="313200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0000"/>
                    </a:srgbClr>
                  </a:gs>
                  <a:gs pos="67000">
                    <a:srgbClr val="FFFFF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726648" y="4871204"/>
                <a:ext cx="4800040" cy="343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0000"/>
                      <a:lumMod val="85000"/>
                      <a:lumOff val="15000"/>
                    </a:schemeClr>
                  </a:gs>
                  <a:gs pos="100000">
                    <a:srgbClr val="0D0D0D">
                      <a:alpha val="0"/>
                      <a:lumMod val="85000"/>
                      <a:lumOff val="1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3552668" y="726551"/>
                <a:ext cx="5148000" cy="3132000"/>
              </a:xfrm>
              <a:custGeom>
                <a:avLst/>
                <a:gdLst>
                  <a:gd name="connsiteX0" fmla="*/ 216000 w 5148000"/>
                  <a:gd name="connsiteY0" fmla="*/ 216000 h 3132000"/>
                  <a:gd name="connsiteX1" fmla="*/ 216000 w 5148000"/>
                  <a:gd name="connsiteY1" fmla="*/ 2916000 h 3132000"/>
                  <a:gd name="connsiteX2" fmla="*/ 4932000 w 5148000"/>
                  <a:gd name="connsiteY2" fmla="*/ 2916000 h 3132000"/>
                  <a:gd name="connsiteX3" fmla="*/ 4932000 w 5148000"/>
                  <a:gd name="connsiteY3" fmla="*/ 216000 h 3132000"/>
                  <a:gd name="connsiteX4" fmla="*/ 181341 w 5148000"/>
                  <a:gd name="connsiteY4" fmla="*/ 0 h 3132000"/>
                  <a:gd name="connsiteX5" fmla="*/ 4966659 w 5148000"/>
                  <a:gd name="connsiteY5" fmla="*/ 0 h 3132000"/>
                  <a:gd name="connsiteX6" fmla="*/ 5148000 w 5148000"/>
                  <a:gd name="connsiteY6" fmla="*/ 181341 h 3132000"/>
                  <a:gd name="connsiteX7" fmla="*/ 5148000 w 5148000"/>
                  <a:gd name="connsiteY7" fmla="*/ 3132000 h 3132000"/>
                  <a:gd name="connsiteX8" fmla="*/ 0 w 5148000"/>
                  <a:gd name="connsiteY8" fmla="*/ 3132000 h 3132000"/>
                  <a:gd name="connsiteX9" fmla="*/ 0 w 5148000"/>
                  <a:gd name="connsiteY9" fmla="*/ 181341 h 3132000"/>
                  <a:gd name="connsiteX10" fmla="*/ 181341 w 5148000"/>
                  <a:gd name="connsiteY10" fmla="*/ 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8000" h="3132000">
                    <a:moveTo>
                      <a:pt x="216000" y="216000"/>
                    </a:moveTo>
                    <a:lnTo>
                      <a:pt x="216000" y="2916000"/>
                    </a:lnTo>
                    <a:lnTo>
                      <a:pt x="4932000" y="2916000"/>
                    </a:lnTo>
                    <a:lnTo>
                      <a:pt x="4932000" y="216000"/>
                    </a:lnTo>
                    <a:close/>
                    <a:moveTo>
                      <a:pt x="181341" y="0"/>
                    </a:moveTo>
                    <a:lnTo>
                      <a:pt x="4966659" y="0"/>
                    </a:lnTo>
                    <a:cubicBezTo>
                      <a:pt x="5066811" y="0"/>
                      <a:pt x="5148000" y="81189"/>
                      <a:pt x="5148000" y="181341"/>
                    </a:cubicBezTo>
                    <a:lnTo>
                      <a:pt x="5148000" y="3132000"/>
                    </a:lnTo>
                    <a:lnTo>
                      <a:pt x="0" y="3132000"/>
                    </a:lnTo>
                    <a:lnTo>
                      <a:pt x="0" y="181341"/>
                    </a:lnTo>
                    <a:cubicBezTo>
                      <a:pt x="0" y="81189"/>
                      <a:pt x="81189" y="0"/>
                      <a:pt x="1813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3552668" y="3858551"/>
                <a:ext cx="5148000" cy="509665"/>
              </a:xfrm>
              <a:custGeom>
                <a:avLst/>
                <a:gdLst>
                  <a:gd name="connsiteX0" fmla="*/ 0 w 5148000"/>
                  <a:gd name="connsiteY0" fmla="*/ 0 h 509665"/>
                  <a:gd name="connsiteX1" fmla="*/ 5148000 w 5148000"/>
                  <a:gd name="connsiteY1" fmla="*/ 0 h 509665"/>
                  <a:gd name="connsiteX2" fmla="*/ 5148000 w 5148000"/>
                  <a:gd name="connsiteY2" fmla="*/ 328324 h 509665"/>
                  <a:gd name="connsiteX3" fmla="*/ 4966659 w 5148000"/>
                  <a:gd name="connsiteY3" fmla="*/ 509665 h 509665"/>
                  <a:gd name="connsiteX4" fmla="*/ 181341 w 5148000"/>
                  <a:gd name="connsiteY4" fmla="*/ 509665 h 509665"/>
                  <a:gd name="connsiteX5" fmla="*/ 0 w 5148000"/>
                  <a:gd name="connsiteY5" fmla="*/ 328324 h 5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8000" h="509665">
                    <a:moveTo>
                      <a:pt x="0" y="0"/>
                    </a:moveTo>
                    <a:lnTo>
                      <a:pt x="5148000" y="0"/>
                    </a:lnTo>
                    <a:lnTo>
                      <a:pt x="5148000" y="328324"/>
                    </a:lnTo>
                    <a:cubicBezTo>
                      <a:pt x="5148000" y="428476"/>
                      <a:pt x="5066811" y="509665"/>
                      <a:pt x="4966659" y="509665"/>
                    </a:cubicBezTo>
                    <a:lnTo>
                      <a:pt x="181341" y="509665"/>
                    </a:lnTo>
                    <a:cubicBezTo>
                      <a:pt x="81189" y="509665"/>
                      <a:pt x="0" y="428476"/>
                      <a:pt x="0" y="328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29398"/>
                  </a:gs>
                  <a:gs pos="100000">
                    <a:srgbClr val="D0D2D4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5126730" y="4368216"/>
                <a:ext cx="1999876" cy="674557"/>
              </a:xfrm>
              <a:custGeom>
                <a:avLst/>
                <a:gdLst>
                  <a:gd name="connsiteX0" fmla="*/ 485189 w 2612038"/>
                  <a:gd name="connsiteY0" fmla="*/ 0 h 1054155"/>
                  <a:gd name="connsiteX1" fmla="*/ 2126847 w 2612038"/>
                  <a:gd name="connsiteY1" fmla="*/ 0 h 1054155"/>
                  <a:gd name="connsiteX2" fmla="*/ 2346146 w 2612038"/>
                  <a:gd name="connsiteY2" fmla="*/ 776937 h 1054155"/>
                  <a:gd name="connsiteX3" fmla="*/ 2612036 w 2612038"/>
                  <a:gd name="connsiteY3" fmla="*/ 974364 h 1054155"/>
                  <a:gd name="connsiteX4" fmla="*/ 2564864 w 2612038"/>
                  <a:gd name="connsiteY4" fmla="*/ 974364 h 1054155"/>
                  <a:gd name="connsiteX5" fmla="*/ 2585504 w 2612038"/>
                  <a:gd name="connsiteY5" fmla="*/ 977608 h 1054155"/>
                  <a:gd name="connsiteX6" fmla="*/ 2612038 w 2612038"/>
                  <a:gd name="connsiteY6" fmla="*/ 990447 h 1054155"/>
                  <a:gd name="connsiteX7" fmla="*/ 1306019 w 2612038"/>
                  <a:gd name="connsiteY7" fmla="*/ 1054155 h 1054155"/>
                  <a:gd name="connsiteX8" fmla="*/ 0 w 2612038"/>
                  <a:gd name="connsiteY8" fmla="*/ 990447 h 1054155"/>
                  <a:gd name="connsiteX9" fmla="*/ 26534 w 2612038"/>
                  <a:gd name="connsiteY9" fmla="*/ 977608 h 1054155"/>
                  <a:gd name="connsiteX10" fmla="*/ 47175 w 2612038"/>
                  <a:gd name="connsiteY10" fmla="*/ 974364 h 1054155"/>
                  <a:gd name="connsiteX11" fmla="*/ 0 w 2612038"/>
                  <a:gd name="connsiteY11" fmla="*/ 974364 h 1054155"/>
                  <a:gd name="connsiteX12" fmla="*/ 265890 w 2612038"/>
                  <a:gd name="connsiteY12" fmla="*/ 776937 h 105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2038" h="1054155">
                    <a:moveTo>
                      <a:pt x="485189" y="0"/>
                    </a:moveTo>
                    <a:lnTo>
                      <a:pt x="2126847" y="0"/>
                    </a:lnTo>
                    <a:lnTo>
                      <a:pt x="2346146" y="776937"/>
                    </a:lnTo>
                    <a:lnTo>
                      <a:pt x="2612036" y="974364"/>
                    </a:lnTo>
                    <a:lnTo>
                      <a:pt x="2564864" y="974364"/>
                    </a:lnTo>
                    <a:lnTo>
                      <a:pt x="2585504" y="977608"/>
                    </a:lnTo>
                    <a:cubicBezTo>
                      <a:pt x="2602902" y="981755"/>
                      <a:pt x="2612038" y="986049"/>
                      <a:pt x="2612038" y="990447"/>
                    </a:cubicBezTo>
                    <a:cubicBezTo>
                      <a:pt x="2612038" y="1025632"/>
                      <a:pt x="2027313" y="1054155"/>
                      <a:pt x="1306019" y="1054155"/>
                    </a:cubicBezTo>
                    <a:cubicBezTo>
                      <a:pt x="584725" y="1054155"/>
                      <a:pt x="0" y="1025632"/>
                      <a:pt x="0" y="990447"/>
                    </a:cubicBezTo>
                    <a:cubicBezTo>
                      <a:pt x="0" y="986049"/>
                      <a:pt x="9136" y="981755"/>
                      <a:pt x="26534" y="977608"/>
                    </a:cubicBezTo>
                    <a:lnTo>
                      <a:pt x="47175" y="974364"/>
                    </a:lnTo>
                    <a:lnTo>
                      <a:pt x="0" y="974364"/>
                    </a:lnTo>
                    <a:lnTo>
                      <a:pt x="265890" y="776937"/>
                    </a:lnTo>
                    <a:close/>
                  </a:path>
                </a:pathLst>
              </a:custGeom>
              <a:gradFill>
                <a:gsLst>
                  <a:gs pos="31000">
                    <a:srgbClr val="F2F2F2"/>
                  </a:gs>
                  <a:gs pos="13000">
                    <a:srgbClr val="929398"/>
                  </a:gs>
                  <a:gs pos="67000">
                    <a:srgbClr val="CCCCCE"/>
                  </a:gs>
                  <a:gs pos="100000">
                    <a:srgbClr val="929398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26730" y="5006773"/>
                <a:ext cx="1999876" cy="36000"/>
              </a:xfrm>
              <a:prstGeom prst="rect">
                <a:avLst/>
              </a:prstGeom>
              <a:gradFill>
                <a:gsLst>
                  <a:gs pos="0">
                    <a:srgbClr val="262626"/>
                  </a:gs>
                  <a:gs pos="50000">
                    <a:srgbClr val="404040"/>
                  </a:gs>
                  <a:gs pos="100000">
                    <a:srgbClr val="262626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003655" y="3959266"/>
                <a:ext cx="246025" cy="299843"/>
              </a:xfrm>
              <a:prstGeom prst="rect">
                <a:avLst/>
              </a:prstGeom>
            </p:spPr>
          </p:pic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40339" y="944468"/>
              <a:ext cx="3917305" cy="2297694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6875370" y="3425416"/>
            <a:ext cx="4350636" cy="120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口号：设计从未如此简单</a:t>
            </a:r>
            <a:endParaRPr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endParaRPr lang="en-US" altLang="zh-CN" sz="14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我们可以免费使用：图片编辑、拼图、美化</a:t>
            </a:r>
            <a:endParaRPr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90204" pitchFamily="34" charset="0"/>
              <a:buChar char="•"/>
            </a:pPr>
            <a:endParaRPr lang="en-US" altLang="zh-CN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169785" y="2282190"/>
            <a:ext cx="2663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z="28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、美图秀秀</a:t>
            </a:r>
            <a:endParaRPr lang="zh-CN" altLang="en-US" sz="28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15720" y="2035175"/>
            <a:ext cx="4407535" cy="2623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40" y="2614930"/>
            <a:ext cx="1414145" cy="14071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680" y="2710180"/>
            <a:ext cx="1220470" cy="1225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332365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常用图像修改软件</a:t>
            </a:r>
            <a:endParaRPr lang="zh-CN" altLang="en-US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55934" y="1886673"/>
            <a:ext cx="4721785" cy="4116236"/>
            <a:chOff x="2098355" y="789986"/>
            <a:chExt cx="4201275" cy="3662479"/>
          </a:xfrm>
        </p:grpSpPr>
        <p:grpSp>
          <p:nvGrpSpPr>
            <p:cNvPr id="7" name="组合 6"/>
            <p:cNvGrpSpPr/>
            <p:nvPr/>
          </p:nvGrpSpPr>
          <p:grpSpPr>
            <a:xfrm>
              <a:off x="2098355" y="789986"/>
              <a:ext cx="4201275" cy="3662479"/>
              <a:chOff x="3552668" y="726551"/>
              <a:chExt cx="5148000" cy="4487791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6424414" y="726551"/>
                <a:ext cx="2276254" cy="3132000"/>
              </a:xfrm>
              <a:custGeom>
                <a:avLst/>
                <a:gdLst>
                  <a:gd name="connsiteX0" fmla="*/ 0 w 2276254"/>
                  <a:gd name="connsiteY0" fmla="*/ 0 h 3132000"/>
                  <a:gd name="connsiteX1" fmla="*/ 777237 w 2276254"/>
                  <a:gd name="connsiteY1" fmla="*/ 0 h 3132000"/>
                  <a:gd name="connsiteX2" fmla="*/ 1768840 w 2276254"/>
                  <a:gd name="connsiteY2" fmla="*/ 0 h 3132000"/>
                  <a:gd name="connsiteX3" fmla="*/ 2054039 w 2276254"/>
                  <a:gd name="connsiteY3" fmla="*/ 0 h 3132000"/>
                  <a:gd name="connsiteX4" fmla="*/ 2276254 w 2276254"/>
                  <a:gd name="connsiteY4" fmla="*/ 222215 h 3132000"/>
                  <a:gd name="connsiteX5" fmla="*/ 2276254 w 2276254"/>
                  <a:gd name="connsiteY5" fmla="*/ 2909785 h 3132000"/>
                  <a:gd name="connsiteX6" fmla="*/ 2054039 w 2276254"/>
                  <a:gd name="connsiteY6" fmla="*/ 3132000 h 3132000"/>
                  <a:gd name="connsiteX7" fmla="*/ 1326630 w 2276254"/>
                  <a:gd name="connsiteY7" fmla="*/ 3132000 h 3132000"/>
                  <a:gd name="connsiteX8" fmla="*/ 777237 w 2276254"/>
                  <a:gd name="connsiteY8" fmla="*/ 3132000 h 3132000"/>
                  <a:gd name="connsiteX9" fmla="*/ 442210 w 2276254"/>
                  <a:gd name="connsiteY9" fmla="*/ 313200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6254" h="3132000">
                    <a:moveTo>
                      <a:pt x="0" y="0"/>
                    </a:moveTo>
                    <a:lnTo>
                      <a:pt x="777237" y="0"/>
                    </a:lnTo>
                    <a:lnTo>
                      <a:pt x="1768840" y="0"/>
                    </a:lnTo>
                    <a:lnTo>
                      <a:pt x="2054039" y="0"/>
                    </a:lnTo>
                    <a:cubicBezTo>
                      <a:pt x="2176765" y="0"/>
                      <a:pt x="2276254" y="99489"/>
                      <a:pt x="2276254" y="222215"/>
                    </a:cubicBezTo>
                    <a:lnTo>
                      <a:pt x="2276254" y="2909785"/>
                    </a:lnTo>
                    <a:cubicBezTo>
                      <a:pt x="2276254" y="3032511"/>
                      <a:pt x="2176765" y="3132000"/>
                      <a:pt x="2054039" y="3132000"/>
                    </a:cubicBezTo>
                    <a:lnTo>
                      <a:pt x="1326630" y="3132000"/>
                    </a:lnTo>
                    <a:lnTo>
                      <a:pt x="777237" y="3132000"/>
                    </a:lnTo>
                    <a:lnTo>
                      <a:pt x="442210" y="313200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0000"/>
                    </a:srgbClr>
                  </a:gs>
                  <a:gs pos="67000">
                    <a:srgbClr val="FFFFF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726648" y="4871204"/>
                <a:ext cx="4800040" cy="343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0000"/>
                      <a:lumMod val="85000"/>
                      <a:lumOff val="15000"/>
                    </a:schemeClr>
                  </a:gs>
                  <a:gs pos="100000">
                    <a:srgbClr val="0D0D0D">
                      <a:alpha val="0"/>
                      <a:lumMod val="85000"/>
                      <a:lumOff val="1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3552668" y="726551"/>
                <a:ext cx="5148000" cy="3132000"/>
              </a:xfrm>
              <a:custGeom>
                <a:avLst/>
                <a:gdLst>
                  <a:gd name="connsiteX0" fmla="*/ 216000 w 5148000"/>
                  <a:gd name="connsiteY0" fmla="*/ 216000 h 3132000"/>
                  <a:gd name="connsiteX1" fmla="*/ 216000 w 5148000"/>
                  <a:gd name="connsiteY1" fmla="*/ 2916000 h 3132000"/>
                  <a:gd name="connsiteX2" fmla="*/ 4932000 w 5148000"/>
                  <a:gd name="connsiteY2" fmla="*/ 2916000 h 3132000"/>
                  <a:gd name="connsiteX3" fmla="*/ 4932000 w 5148000"/>
                  <a:gd name="connsiteY3" fmla="*/ 216000 h 3132000"/>
                  <a:gd name="connsiteX4" fmla="*/ 181341 w 5148000"/>
                  <a:gd name="connsiteY4" fmla="*/ 0 h 3132000"/>
                  <a:gd name="connsiteX5" fmla="*/ 4966659 w 5148000"/>
                  <a:gd name="connsiteY5" fmla="*/ 0 h 3132000"/>
                  <a:gd name="connsiteX6" fmla="*/ 5148000 w 5148000"/>
                  <a:gd name="connsiteY6" fmla="*/ 181341 h 3132000"/>
                  <a:gd name="connsiteX7" fmla="*/ 5148000 w 5148000"/>
                  <a:gd name="connsiteY7" fmla="*/ 3132000 h 3132000"/>
                  <a:gd name="connsiteX8" fmla="*/ 0 w 5148000"/>
                  <a:gd name="connsiteY8" fmla="*/ 3132000 h 3132000"/>
                  <a:gd name="connsiteX9" fmla="*/ 0 w 5148000"/>
                  <a:gd name="connsiteY9" fmla="*/ 181341 h 3132000"/>
                  <a:gd name="connsiteX10" fmla="*/ 181341 w 5148000"/>
                  <a:gd name="connsiteY10" fmla="*/ 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8000" h="3132000">
                    <a:moveTo>
                      <a:pt x="216000" y="216000"/>
                    </a:moveTo>
                    <a:lnTo>
                      <a:pt x="216000" y="2916000"/>
                    </a:lnTo>
                    <a:lnTo>
                      <a:pt x="4932000" y="2916000"/>
                    </a:lnTo>
                    <a:lnTo>
                      <a:pt x="4932000" y="216000"/>
                    </a:lnTo>
                    <a:close/>
                    <a:moveTo>
                      <a:pt x="181341" y="0"/>
                    </a:moveTo>
                    <a:lnTo>
                      <a:pt x="4966659" y="0"/>
                    </a:lnTo>
                    <a:cubicBezTo>
                      <a:pt x="5066811" y="0"/>
                      <a:pt x="5148000" y="81189"/>
                      <a:pt x="5148000" y="181341"/>
                    </a:cubicBezTo>
                    <a:lnTo>
                      <a:pt x="5148000" y="3132000"/>
                    </a:lnTo>
                    <a:lnTo>
                      <a:pt x="0" y="3132000"/>
                    </a:lnTo>
                    <a:lnTo>
                      <a:pt x="0" y="181341"/>
                    </a:lnTo>
                    <a:cubicBezTo>
                      <a:pt x="0" y="81189"/>
                      <a:pt x="81189" y="0"/>
                      <a:pt x="1813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3552668" y="3858551"/>
                <a:ext cx="5148000" cy="509665"/>
              </a:xfrm>
              <a:custGeom>
                <a:avLst/>
                <a:gdLst>
                  <a:gd name="connsiteX0" fmla="*/ 0 w 5148000"/>
                  <a:gd name="connsiteY0" fmla="*/ 0 h 509665"/>
                  <a:gd name="connsiteX1" fmla="*/ 5148000 w 5148000"/>
                  <a:gd name="connsiteY1" fmla="*/ 0 h 509665"/>
                  <a:gd name="connsiteX2" fmla="*/ 5148000 w 5148000"/>
                  <a:gd name="connsiteY2" fmla="*/ 328324 h 509665"/>
                  <a:gd name="connsiteX3" fmla="*/ 4966659 w 5148000"/>
                  <a:gd name="connsiteY3" fmla="*/ 509665 h 509665"/>
                  <a:gd name="connsiteX4" fmla="*/ 181341 w 5148000"/>
                  <a:gd name="connsiteY4" fmla="*/ 509665 h 509665"/>
                  <a:gd name="connsiteX5" fmla="*/ 0 w 5148000"/>
                  <a:gd name="connsiteY5" fmla="*/ 328324 h 5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8000" h="509665">
                    <a:moveTo>
                      <a:pt x="0" y="0"/>
                    </a:moveTo>
                    <a:lnTo>
                      <a:pt x="5148000" y="0"/>
                    </a:lnTo>
                    <a:lnTo>
                      <a:pt x="5148000" y="328324"/>
                    </a:lnTo>
                    <a:cubicBezTo>
                      <a:pt x="5148000" y="428476"/>
                      <a:pt x="5066811" y="509665"/>
                      <a:pt x="4966659" y="509665"/>
                    </a:cubicBezTo>
                    <a:lnTo>
                      <a:pt x="181341" y="509665"/>
                    </a:lnTo>
                    <a:cubicBezTo>
                      <a:pt x="81189" y="509665"/>
                      <a:pt x="0" y="428476"/>
                      <a:pt x="0" y="328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29398"/>
                  </a:gs>
                  <a:gs pos="100000">
                    <a:srgbClr val="D0D2D4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5126730" y="4368216"/>
                <a:ext cx="1999876" cy="674557"/>
              </a:xfrm>
              <a:custGeom>
                <a:avLst/>
                <a:gdLst>
                  <a:gd name="connsiteX0" fmla="*/ 485189 w 2612038"/>
                  <a:gd name="connsiteY0" fmla="*/ 0 h 1054155"/>
                  <a:gd name="connsiteX1" fmla="*/ 2126847 w 2612038"/>
                  <a:gd name="connsiteY1" fmla="*/ 0 h 1054155"/>
                  <a:gd name="connsiteX2" fmla="*/ 2346146 w 2612038"/>
                  <a:gd name="connsiteY2" fmla="*/ 776937 h 1054155"/>
                  <a:gd name="connsiteX3" fmla="*/ 2612036 w 2612038"/>
                  <a:gd name="connsiteY3" fmla="*/ 974364 h 1054155"/>
                  <a:gd name="connsiteX4" fmla="*/ 2564864 w 2612038"/>
                  <a:gd name="connsiteY4" fmla="*/ 974364 h 1054155"/>
                  <a:gd name="connsiteX5" fmla="*/ 2585504 w 2612038"/>
                  <a:gd name="connsiteY5" fmla="*/ 977608 h 1054155"/>
                  <a:gd name="connsiteX6" fmla="*/ 2612038 w 2612038"/>
                  <a:gd name="connsiteY6" fmla="*/ 990447 h 1054155"/>
                  <a:gd name="connsiteX7" fmla="*/ 1306019 w 2612038"/>
                  <a:gd name="connsiteY7" fmla="*/ 1054155 h 1054155"/>
                  <a:gd name="connsiteX8" fmla="*/ 0 w 2612038"/>
                  <a:gd name="connsiteY8" fmla="*/ 990447 h 1054155"/>
                  <a:gd name="connsiteX9" fmla="*/ 26534 w 2612038"/>
                  <a:gd name="connsiteY9" fmla="*/ 977608 h 1054155"/>
                  <a:gd name="connsiteX10" fmla="*/ 47175 w 2612038"/>
                  <a:gd name="connsiteY10" fmla="*/ 974364 h 1054155"/>
                  <a:gd name="connsiteX11" fmla="*/ 0 w 2612038"/>
                  <a:gd name="connsiteY11" fmla="*/ 974364 h 1054155"/>
                  <a:gd name="connsiteX12" fmla="*/ 265890 w 2612038"/>
                  <a:gd name="connsiteY12" fmla="*/ 776937 h 105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2038" h="1054155">
                    <a:moveTo>
                      <a:pt x="485189" y="0"/>
                    </a:moveTo>
                    <a:lnTo>
                      <a:pt x="2126847" y="0"/>
                    </a:lnTo>
                    <a:lnTo>
                      <a:pt x="2346146" y="776937"/>
                    </a:lnTo>
                    <a:lnTo>
                      <a:pt x="2612036" y="974364"/>
                    </a:lnTo>
                    <a:lnTo>
                      <a:pt x="2564864" y="974364"/>
                    </a:lnTo>
                    <a:lnTo>
                      <a:pt x="2585504" y="977608"/>
                    </a:lnTo>
                    <a:cubicBezTo>
                      <a:pt x="2602902" y="981755"/>
                      <a:pt x="2612038" y="986049"/>
                      <a:pt x="2612038" y="990447"/>
                    </a:cubicBezTo>
                    <a:cubicBezTo>
                      <a:pt x="2612038" y="1025632"/>
                      <a:pt x="2027313" y="1054155"/>
                      <a:pt x="1306019" y="1054155"/>
                    </a:cubicBezTo>
                    <a:cubicBezTo>
                      <a:pt x="584725" y="1054155"/>
                      <a:pt x="0" y="1025632"/>
                      <a:pt x="0" y="990447"/>
                    </a:cubicBezTo>
                    <a:cubicBezTo>
                      <a:pt x="0" y="986049"/>
                      <a:pt x="9136" y="981755"/>
                      <a:pt x="26534" y="977608"/>
                    </a:cubicBezTo>
                    <a:lnTo>
                      <a:pt x="47175" y="974364"/>
                    </a:lnTo>
                    <a:lnTo>
                      <a:pt x="0" y="974364"/>
                    </a:lnTo>
                    <a:lnTo>
                      <a:pt x="265890" y="776937"/>
                    </a:lnTo>
                    <a:close/>
                  </a:path>
                </a:pathLst>
              </a:custGeom>
              <a:gradFill>
                <a:gsLst>
                  <a:gs pos="31000">
                    <a:srgbClr val="F2F2F2"/>
                  </a:gs>
                  <a:gs pos="13000">
                    <a:srgbClr val="929398"/>
                  </a:gs>
                  <a:gs pos="67000">
                    <a:srgbClr val="CCCCCE"/>
                  </a:gs>
                  <a:gs pos="100000">
                    <a:srgbClr val="929398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26730" y="5006773"/>
                <a:ext cx="1999876" cy="36000"/>
              </a:xfrm>
              <a:prstGeom prst="rect">
                <a:avLst/>
              </a:prstGeom>
              <a:gradFill>
                <a:gsLst>
                  <a:gs pos="0">
                    <a:srgbClr val="262626"/>
                  </a:gs>
                  <a:gs pos="50000">
                    <a:srgbClr val="404040"/>
                  </a:gs>
                  <a:gs pos="100000">
                    <a:srgbClr val="262626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003655" y="3959266"/>
                <a:ext cx="246025" cy="299843"/>
              </a:xfrm>
              <a:prstGeom prst="rect">
                <a:avLst/>
              </a:prstGeom>
            </p:spPr>
          </p:pic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40339" y="944468"/>
              <a:ext cx="3917305" cy="2297694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6875370" y="3179036"/>
            <a:ext cx="4350636" cy="166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90204" pitchFamily="34" charset="0"/>
              <a:buChar char="•"/>
            </a:pP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专长在于图像处理，而不是图形创作。</a:t>
            </a:r>
            <a:endParaRPr lang="zh-CN" altLang="en-US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90204" pitchFamily="34" charset="0"/>
              <a:buChar char="•"/>
            </a:pPr>
            <a:r>
              <a:rPr 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在图像、图形、文字、出版等各方面都有涉及。</a:t>
            </a:r>
            <a:endParaRPr lang="zh-CN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90204" pitchFamily="34" charset="0"/>
              <a:buChar char="•"/>
            </a:pPr>
            <a:r>
              <a:rPr lang="en-US" alt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CC</a:t>
            </a: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以上版本中的：</a:t>
            </a:r>
            <a:r>
              <a:rPr lang="en-US" alt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Camera Raw</a:t>
            </a: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工具非常好用。</a:t>
            </a:r>
            <a:endParaRPr lang="zh-CN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90204" pitchFamily="34" charset="0"/>
              <a:buChar char="•"/>
            </a:pPr>
            <a:endParaRPr lang="en-US" altLang="zh-CN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169785" y="2282190"/>
            <a:ext cx="3221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</a:t>
            </a:r>
            <a:r>
              <a:rPr lang="zh-CN" altLang="en-US" sz="28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lang="en-US" altLang="zh-CN" sz="28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Photoshop</a:t>
            </a:r>
            <a:endParaRPr lang="en-US" altLang="zh-CN" sz="28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15720" y="2035175"/>
            <a:ext cx="4407535" cy="2623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030" y="2747010"/>
            <a:ext cx="1219200" cy="1209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5699125" y="1810585"/>
            <a:ext cx="792480" cy="8299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三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3922395" y="3333750"/>
            <a:ext cx="434657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图像的清晰度与裁切</a:t>
            </a:r>
            <a:endParaRPr lang="zh-CN" altLang="en-US" sz="3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390733" y="3036717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6798305" y="3036717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390733" y="4455511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6798305" y="4455511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1390733" y="1655365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1875384" y="2967144"/>
            <a:ext cx="12701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网页图像</a:t>
            </a:r>
            <a:endParaRPr lang="zh-CN" altLang="en-US" b="1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61596" y="3317493"/>
            <a:ext cx="4623163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网页图片的分辨率一般设为72px/inch。</a:t>
            </a:r>
            <a:endParaRPr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7280910" y="4408170"/>
            <a:ext cx="2914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相机和手机拍摄的图片</a:t>
            </a:r>
            <a:endParaRPr lang="zh-CN" altLang="en-US" b="1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67351" y="4806408"/>
            <a:ext cx="4623163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尽量直接传输到电脑上。</a:t>
            </a:r>
            <a:endParaRPr lang="zh-CN" altLang="en-US" sz="14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1875155" y="1537970"/>
            <a:ext cx="701484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网页上的图片只有一个原则,即在图片清晰的前提下,文件越小越好</a:t>
            </a:r>
            <a:r>
              <a:rPr lang="zh-CN" b="1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，以保证网页刷新速度</a:t>
            </a:r>
            <a:endParaRPr lang="zh-CN" b="1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7280910" y="2967355"/>
            <a:ext cx="4008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新闻稿不建议用</a:t>
            </a:r>
            <a:r>
              <a:rPr lang="en-US" altLang="zh-CN" b="1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Word</a:t>
            </a:r>
            <a:r>
              <a:rPr lang="zh-CN" altLang="en-US" b="1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文稿导入图片</a:t>
            </a:r>
            <a:endParaRPr lang="zh-CN" altLang="en-US" b="1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66973" y="3317493"/>
            <a:ext cx="4623163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如果图片已经放入到</a:t>
            </a:r>
            <a:r>
              <a:rPr lang="en-US" alt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Word</a:t>
            </a: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中，要保证原图清晰。</a:t>
            </a:r>
            <a:endParaRPr lang="zh-CN" altLang="en-US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1875155" y="4386673"/>
            <a:ext cx="2849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尽量不要用微信传图</a:t>
            </a:r>
            <a:endParaRPr lang="zh-CN" altLang="en-US" b="1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90758" y="4824188"/>
            <a:ext cx="4623163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即使是传“原图”</a:t>
            </a:r>
            <a:endParaRPr lang="zh-CN" altLang="en-US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443585" y="300615"/>
            <a:ext cx="170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图像的清晰度</a:t>
            </a:r>
            <a:endParaRPr lang="zh-CN" altLang="en-US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390733" y="1722267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1875155" y="1652905"/>
            <a:ext cx="2079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高校网站管理平台</a:t>
            </a:r>
            <a:endParaRPr lang="zh-CN" altLang="en-US" b="1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90650" y="2115185"/>
            <a:ext cx="61239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新增文章直接上传的图片</a:t>
            </a: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需要注意统一尺寸</a:t>
            </a:r>
            <a:r>
              <a:rPr lang="en-US" alt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,</a:t>
            </a: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在图像质量比较清晰的前提下，</a:t>
            </a:r>
            <a:endParaRPr lang="zh-CN" altLang="en-US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将图片导入到平台后可以通过直接点击图片进行修改</a:t>
            </a:r>
            <a:endParaRPr lang="zh-CN" altLang="en-US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2220" y="3326765"/>
            <a:ext cx="3807460" cy="26574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340" y="3326765"/>
            <a:ext cx="3980180" cy="2657475"/>
          </a:xfrm>
          <a:prstGeom prst="rect">
            <a:avLst/>
          </a:prstGeom>
        </p:spPr>
      </p:pic>
      <p:sp>
        <p:nvSpPr>
          <p:cNvPr id="25" name="TextBox 76"/>
          <p:cNvSpPr txBox="1"/>
          <p:nvPr/>
        </p:nvSpPr>
        <p:spPr>
          <a:xfrm>
            <a:off x="443585" y="300615"/>
            <a:ext cx="170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图像的清晰度</a:t>
            </a:r>
            <a:endParaRPr lang="zh-CN" altLang="en-US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390733" y="1515892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1875155" y="1446530"/>
            <a:ext cx="6391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将图片变小的方法（图像质量也会降低）</a:t>
            </a:r>
            <a:endParaRPr lang="zh-CN" altLang="en-US" b="1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61745" y="1996440"/>
            <a:ext cx="966470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右键点击图片——编辑——打开画图工具——点击重新调整大小——点击</a:t>
            </a: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像素——输入想要的尺寸数值——保存</a:t>
            </a:r>
            <a:endParaRPr lang="zh-CN" altLang="en-US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443585" y="300615"/>
            <a:ext cx="170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图像的清晰度</a:t>
            </a:r>
            <a:endParaRPr lang="zh-CN" altLang="en-US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aphicFrame>
        <p:nvGraphicFramePr>
          <p:cNvPr id="7" name="对象 6"/>
          <p:cNvGraphicFramePr/>
          <p:nvPr/>
        </p:nvGraphicFramePr>
        <p:xfrm>
          <a:off x="5062220" y="3394710"/>
          <a:ext cx="3086100" cy="1977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3635375" imgH="1817370" progId="Photoshop.Image.19">
                  <p:embed/>
                </p:oleObj>
              </mc:Choice>
              <mc:Fallback>
                <p:oleObj name="" r:id="rId1" imgW="3635375" imgH="1817370" progId="Photoshop.Image.19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62220" y="3394710"/>
                        <a:ext cx="3086100" cy="1977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1261745" y="3377565"/>
          <a:ext cx="3241040" cy="1994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3" imgW="3635375" imgH="1817370" progId="Photoshop.Image.19">
                  <p:embed/>
                </p:oleObj>
              </mc:Choice>
              <mc:Fallback>
                <p:oleObj name="" r:id="rId3" imgW="3635375" imgH="1817370" progId="Photoshop.Image.19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1745" y="3377565"/>
                        <a:ext cx="3241040" cy="1994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8707755" y="3418205"/>
          <a:ext cx="2218690" cy="1953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5" imgW="2731770" imgH="2731770" progId="Photoshop.Image.19">
                  <p:embed/>
                </p:oleObj>
              </mc:Choice>
              <mc:Fallback>
                <p:oleObj name="" r:id="rId5" imgW="2731770" imgH="2731770" progId="Photoshop.Image.19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07755" y="3418205"/>
                        <a:ext cx="2218690" cy="1953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390733" y="1357142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1875155" y="1287780"/>
            <a:ext cx="5847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将图片内存变小而像素不变的方法</a:t>
            </a:r>
            <a:endParaRPr lang="zh-CN" altLang="en-US" b="1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90650" y="1828165"/>
            <a:ext cx="938466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打开</a:t>
            </a:r>
            <a:r>
              <a:rPr lang="en-US" alt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PS</a:t>
            </a: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——打开要调整的照片——点击文件菜单——导出——导出为——将格式改为</a:t>
            </a:r>
            <a:r>
              <a:rPr lang="en-US" alt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JPG</a:t>
            </a: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——保存即可</a:t>
            </a:r>
            <a:endParaRPr lang="zh-CN" altLang="en-US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443585" y="300615"/>
            <a:ext cx="170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图像的清晰度</a:t>
            </a:r>
            <a:endParaRPr lang="zh-CN" altLang="en-US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2" name="图片 1" descr="屏幕快照 2021-11-25 下午9.20.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9425" y="2439670"/>
            <a:ext cx="8453120" cy="3924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390733" y="1547642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1875155" y="1478280"/>
            <a:ext cx="5847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将图片内存变小而像素不变的方法</a:t>
            </a:r>
            <a:endParaRPr lang="zh-CN" altLang="en-US" b="1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90650" y="1985645"/>
            <a:ext cx="938466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打开</a:t>
            </a:r>
            <a:r>
              <a:rPr lang="en-US" alt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PS</a:t>
            </a: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——打开要调整的照片——点击文件菜单——导出——导出为——将格式改为</a:t>
            </a:r>
            <a:r>
              <a:rPr lang="en-US" alt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JPG</a:t>
            </a: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——保存即可</a:t>
            </a:r>
            <a:endParaRPr lang="zh-CN" altLang="en-US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443585" y="300615"/>
            <a:ext cx="170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图像的清晰度</a:t>
            </a:r>
            <a:endParaRPr lang="zh-CN" altLang="en-US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3" name="图片 2" descr="屏幕快照 2021-11-25 下午9.20.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710" y="2924810"/>
            <a:ext cx="4658995" cy="3038475"/>
          </a:xfrm>
          <a:prstGeom prst="rect">
            <a:avLst/>
          </a:prstGeom>
        </p:spPr>
      </p:pic>
      <p:pic>
        <p:nvPicPr>
          <p:cNvPr id="6" name="图片 5" descr="屏幕快照 2021-11-25 下午9.21.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655" y="2924810"/>
            <a:ext cx="2946400" cy="2108200"/>
          </a:xfrm>
          <a:prstGeom prst="rect">
            <a:avLst/>
          </a:prstGeom>
        </p:spPr>
      </p:pic>
      <p:pic>
        <p:nvPicPr>
          <p:cNvPr id="7" name="图片 6" descr="屏幕快照 2021-11-25 下午9.21.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210" y="2924810"/>
            <a:ext cx="2336800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6107" y="2260191"/>
            <a:ext cx="9539785" cy="2781884"/>
          </a:xfrm>
          <a:prstGeom prst="rect">
            <a:avLst/>
          </a:prstGeom>
          <a:noFill/>
          <a:ln w="28575">
            <a:solidFill>
              <a:srgbClr val="002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1698622" y="256260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98622" y="2962718"/>
            <a:ext cx="3938249" cy="17500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双击输入替换内容</a:t>
            </a:r>
            <a:r>
              <a:rPr lang="en-US" alt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58pic.com</a:t>
            </a:r>
            <a:endParaRPr lang="en-US" altLang="zh-CN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双击输入替换内容</a:t>
            </a:r>
            <a:r>
              <a:rPr lang="en-US" alt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58pic.com</a:t>
            </a:r>
            <a:endParaRPr lang="en-US" altLang="zh-CN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双击输入替换内容</a:t>
            </a:r>
            <a:r>
              <a:rPr lang="en-US" alt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58pic.com</a:t>
            </a:r>
            <a:endParaRPr lang="en-US" altLang="zh-CN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双击输入替换内容</a:t>
            </a:r>
            <a:r>
              <a:rPr lang="en-US" alt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58pic.com</a:t>
            </a:r>
            <a:endParaRPr lang="en-US" altLang="zh-CN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双击输入替换内容</a:t>
            </a:r>
            <a:r>
              <a:rPr lang="en-US" alt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58pic.com</a:t>
            </a:r>
            <a:endParaRPr lang="en-US" altLang="zh-CN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443585" y="300615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图像的裁切</a:t>
            </a:r>
            <a:endParaRPr lang="zh-CN" altLang="en-US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570" y="804545"/>
            <a:ext cx="10944225" cy="5248275"/>
          </a:xfrm>
          <a:prstGeom prst="rect">
            <a:avLst/>
          </a:prstGeom>
        </p:spPr>
      </p:pic>
      <p:pic>
        <p:nvPicPr>
          <p:cNvPr id="10" name="图片 9" descr="3198493AE18445756A4DE04501B_324BF150_1A579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645" y="804545"/>
            <a:ext cx="3867150" cy="5525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443585" y="300615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图像的裁切</a:t>
            </a:r>
            <a:endParaRPr lang="zh-CN" altLang="en-US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761365" y="1924050"/>
          <a:ext cx="2665095" cy="1809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3635375" imgH="1817370" progId="Photoshop.Image.19">
                  <p:embed/>
                </p:oleObj>
              </mc:Choice>
              <mc:Fallback>
                <p:oleObj name="" r:id="rId1" imgW="3635375" imgH="1817370" progId="Photoshop.Image.19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1365" y="1924050"/>
                        <a:ext cx="2665095" cy="1809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596265" y="1240155"/>
            <a:ext cx="510984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30000"/>
              </a:lnSpc>
            </a:pPr>
            <a:r>
              <a:rPr 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右键点击图片——使用照片编辑——右上角有裁剪和旋转</a:t>
            </a:r>
            <a:endParaRPr lang="zh-CN" altLang="en-US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aphicFrame>
        <p:nvGraphicFramePr>
          <p:cNvPr id="16" name="对象 15"/>
          <p:cNvGraphicFramePr/>
          <p:nvPr/>
        </p:nvGraphicFramePr>
        <p:xfrm>
          <a:off x="761365" y="3849370"/>
          <a:ext cx="2665095" cy="193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3" imgW="3635375" imgH="2731770" progId="Photoshop.Image.19">
                  <p:embed/>
                </p:oleObj>
              </mc:Choice>
              <mc:Fallback>
                <p:oleObj name="" r:id="rId3" imgW="3635375" imgH="2731770" progId="Photoshop.Image.19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365" y="3849370"/>
                        <a:ext cx="2665095" cy="1932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9500235" y="1924050"/>
          <a:ext cx="1539875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5" imgW="1817370" imgH="6378575" progId="Photoshop.Image.19">
                  <p:embed/>
                </p:oleObj>
              </mc:Choice>
              <mc:Fallback>
                <p:oleObj name="" r:id="rId5" imgW="1817370" imgH="6378575" progId="Photoshop.Image.19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00235" y="1924050"/>
                        <a:ext cx="1539875" cy="385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/>
          <p:nvPr/>
        </p:nvGraphicFramePr>
        <p:xfrm>
          <a:off x="4024630" y="1924050"/>
          <a:ext cx="4972685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7" imgW="14552295" imgH="10928350" progId="Photoshop.Image.19">
                  <p:embed/>
                </p:oleObj>
              </mc:Choice>
              <mc:Fallback>
                <p:oleObj name="" r:id="rId7" imgW="14552295" imgH="10928350" progId="Photoshop.Image.19">
                  <p:embed/>
                  <p:pic>
                    <p:nvPicPr>
                      <p:cNvPr id="0" name="图片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24630" y="1924050"/>
                        <a:ext cx="4972685" cy="385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545493" y="-179684"/>
            <a:ext cx="3196202" cy="7130016"/>
            <a:chOff x="8442118" y="-179684"/>
            <a:chExt cx="3196202" cy="7130016"/>
          </a:xfrm>
        </p:grpSpPr>
        <p:sp>
          <p:nvSpPr>
            <p:cNvPr id="5" name="Line 16"/>
            <p:cNvSpPr>
              <a:spLocks noChangeShapeType="1"/>
            </p:cNvSpPr>
            <p:nvPr/>
          </p:nvSpPr>
          <p:spPr bwMode="auto">
            <a:xfrm>
              <a:off x="8442118" y="0"/>
              <a:ext cx="1966175" cy="6950332"/>
            </a:xfrm>
            <a:prstGeom prst="line">
              <a:avLst/>
            </a:prstGeom>
            <a:noFill/>
            <a:ln w="7938" cap="flat">
              <a:solidFill>
                <a:srgbClr val="002B4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Normal" panose="020B0400000000000000" pitchFamily="34" charset="-122"/>
              </a:endParaRPr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V="1">
              <a:off x="8442118" y="-179684"/>
              <a:ext cx="3196202" cy="7037684"/>
            </a:xfrm>
            <a:prstGeom prst="line">
              <a:avLst/>
            </a:prstGeom>
            <a:noFill/>
            <a:ln w="7938" cap="flat">
              <a:solidFill>
                <a:srgbClr val="002B4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Normal" panose="020B0400000000000000" pitchFamily="34" charset="-122"/>
              </a:endParaRPr>
            </a:p>
          </p:txBody>
        </p:sp>
      </p:grpSp>
      <p:sp>
        <p:nvSpPr>
          <p:cNvPr id="7" name="Freeform 5"/>
          <p:cNvSpPr/>
          <p:nvPr/>
        </p:nvSpPr>
        <p:spPr bwMode="auto">
          <a:xfrm flipH="1" flipV="1">
            <a:off x="-2" y="254523"/>
            <a:ext cx="3054286" cy="660920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9307" y="2197894"/>
            <a:ext cx="17583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目录</a:t>
            </a:r>
            <a:endParaRPr lang="en-US" altLang="zh-CN" sz="5400" b="1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CONTENT</a:t>
            </a:r>
            <a:endParaRPr lang="zh-CN" altLang="en-US" sz="2000" b="1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椭圆 1"/>
          <p:cNvSpPr>
            <a:spLocks noChangeArrowheads="1"/>
          </p:cNvSpPr>
          <p:nvPr/>
        </p:nvSpPr>
        <p:spPr bwMode="auto">
          <a:xfrm>
            <a:off x="6348911" y="1257313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6412104" y="1335488"/>
            <a:ext cx="636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256780" y="1363345"/>
            <a:ext cx="3490595" cy="52197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网页中常用图片格式</a:t>
            </a:r>
            <a:endParaRPr lang="zh-CN" altLang="en-US" sz="28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椭圆 1"/>
          <p:cNvSpPr>
            <a:spLocks noChangeArrowheads="1"/>
          </p:cNvSpPr>
          <p:nvPr/>
        </p:nvSpPr>
        <p:spPr bwMode="auto">
          <a:xfrm>
            <a:off x="6348911" y="2501778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6412104" y="2579953"/>
            <a:ext cx="636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256780" y="2607945"/>
            <a:ext cx="3325495" cy="52197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常用图像修改软件</a:t>
            </a:r>
            <a:endParaRPr lang="zh-CN" altLang="en-US" sz="28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椭圆 1"/>
          <p:cNvSpPr>
            <a:spLocks noChangeArrowheads="1"/>
          </p:cNvSpPr>
          <p:nvPr/>
        </p:nvSpPr>
        <p:spPr bwMode="auto">
          <a:xfrm>
            <a:off x="6348911" y="3749140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6412104" y="3827315"/>
            <a:ext cx="636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7256780" y="3855085"/>
            <a:ext cx="3630930" cy="52197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图像的清晰度与裁切</a:t>
            </a:r>
            <a:endParaRPr lang="zh-CN" altLang="en-US" sz="28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1" name="椭圆 1"/>
          <p:cNvSpPr>
            <a:spLocks noChangeArrowheads="1"/>
          </p:cNvSpPr>
          <p:nvPr/>
        </p:nvSpPr>
        <p:spPr bwMode="auto">
          <a:xfrm>
            <a:off x="6348911" y="4989432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6412104" y="5067607"/>
            <a:ext cx="636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7256780" y="5095240"/>
            <a:ext cx="3490595" cy="52197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素材来源与正确使用</a:t>
            </a:r>
            <a:endParaRPr lang="zh-CN" altLang="en-US" sz="28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1698622" y="256260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98622" y="2962718"/>
            <a:ext cx="3938249" cy="17500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双击输入替换内容</a:t>
            </a:r>
            <a:r>
              <a:rPr lang="en-US" alt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58pic.com</a:t>
            </a:r>
            <a:endParaRPr lang="en-US" altLang="zh-CN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双击输入替换内容</a:t>
            </a:r>
            <a:r>
              <a:rPr lang="en-US" alt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58pic.com</a:t>
            </a:r>
            <a:endParaRPr lang="en-US" altLang="zh-CN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双击输入替换内容</a:t>
            </a:r>
            <a:r>
              <a:rPr lang="en-US" alt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58pic.com</a:t>
            </a:r>
            <a:endParaRPr lang="en-US" altLang="zh-CN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双击输入替换内容</a:t>
            </a:r>
            <a:r>
              <a:rPr lang="en-US" alt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58pic.com</a:t>
            </a:r>
            <a:endParaRPr lang="en-US" altLang="zh-CN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双击输入替换内容</a:t>
            </a:r>
            <a:r>
              <a:rPr lang="en-US" alt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58pic.com</a:t>
            </a:r>
            <a:endParaRPr lang="en-US" altLang="zh-CN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443585" y="300615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图像的裁切</a:t>
            </a:r>
            <a:endParaRPr lang="zh-CN" altLang="en-US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3" name="图片 2" descr="4518803A998E120D8F6597B4D12_7EC08077_600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65" y="1865630"/>
            <a:ext cx="5354320" cy="3568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4518803A998E120D8F6597B4D12_7EC08077_60083"/>
          <p:cNvPicPr>
            <a:picLocks noChangeAspect="1"/>
          </p:cNvPicPr>
          <p:nvPr/>
        </p:nvPicPr>
        <p:blipFill>
          <a:blip r:embed="rId1"/>
          <a:srcRect l="12883" t="26781" r="13464" b="3413"/>
          <a:stretch>
            <a:fillRect/>
          </a:stretch>
        </p:blipFill>
        <p:spPr>
          <a:xfrm>
            <a:off x="6144895" y="1866265"/>
            <a:ext cx="5647690" cy="35680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圆角矩形 10"/>
          <p:cNvSpPr/>
          <p:nvPr/>
        </p:nvSpPr>
        <p:spPr bwMode="auto">
          <a:xfrm>
            <a:off x="2301323" y="1341267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2785745" y="1271905"/>
            <a:ext cx="975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原 图</a:t>
            </a:r>
            <a:endParaRPr lang="zh-CN" altLang="en-US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8232858" y="1341267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8717280" y="1271905"/>
            <a:ext cx="1032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裁切后</a:t>
            </a:r>
            <a:endParaRPr lang="zh-CN" altLang="en-US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5699125" y="1810585"/>
            <a:ext cx="792480" cy="8299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四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3922395" y="3333750"/>
            <a:ext cx="434657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素材来源与正确使用</a:t>
            </a:r>
            <a:endParaRPr lang="zh-CN" altLang="en-US" sz="3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300615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素材的来源</a:t>
            </a:r>
            <a:endParaRPr lang="zh-CN" altLang="en-US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517840" y="2026734"/>
            <a:ext cx="3459122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093964" y="2208714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01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79084" y="2351561"/>
            <a:ext cx="2798108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20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各类活动、报道的照片</a:t>
            </a:r>
            <a:endParaRPr lang="zh-CN" sz="20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608455" y="2026734"/>
            <a:ext cx="3459122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184579" y="2208714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02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12000" y="2351405"/>
            <a:ext cx="317881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作品类、证书类图片照片</a:t>
            </a:r>
            <a:endParaRPr lang="zh-CN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 flipH="1">
            <a:off x="7169355" y="4146254"/>
            <a:ext cx="3459122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 w="med" len="med"/>
            <a:tailEnd type="oval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10180907" y="4321161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04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7902575" y="4471670"/>
            <a:ext cx="159829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字体</a:t>
            </a:r>
            <a:endParaRPr lang="zh-CN" altLang="en-US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2078740" y="4146254"/>
            <a:ext cx="3459122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 w="med" len="med"/>
            <a:tailEnd type="oval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 flipH="1">
            <a:off x="5090292" y="4321161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03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2178477" y="4513626"/>
            <a:ext cx="2798108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sz="20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网络图片、音视频</a:t>
            </a:r>
            <a:endParaRPr lang="zh-CN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26" name="Freeform 7"/>
          <p:cNvSpPr/>
          <p:nvPr/>
        </p:nvSpPr>
        <p:spPr bwMode="auto">
          <a:xfrm rot="16200000">
            <a:off x="5641574" y="2813571"/>
            <a:ext cx="1138016" cy="1486068"/>
          </a:xfrm>
          <a:custGeom>
            <a:avLst/>
            <a:gdLst>
              <a:gd name="T0" fmla="*/ 0 w 309"/>
              <a:gd name="T1" fmla="*/ 402 h 403"/>
              <a:gd name="T2" fmla="*/ 35 w 309"/>
              <a:gd name="T3" fmla="*/ 344 h 403"/>
              <a:gd name="T4" fmla="*/ 167 w 309"/>
              <a:gd name="T5" fmla="*/ 36 h 403"/>
              <a:gd name="T6" fmla="*/ 196 w 309"/>
              <a:gd name="T7" fmla="*/ 4 h 403"/>
              <a:gd name="T8" fmla="*/ 226 w 309"/>
              <a:gd name="T9" fmla="*/ 38 h 403"/>
              <a:gd name="T10" fmla="*/ 305 w 309"/>
              <a:gd name="T11" fmla="*/ 227 h 403"/>
              <a:gd name="T12" fmla="*/ 305 w 309"/>
              <a:gd name="T13" fmla="*/ 261 h 403"/>
              <a:gd name="T14" fmla="*/ 261 w 309"/>
              <a:gd name="T15" fmla="*/ 359 h 403"/>
              <a:gd name="T16" fmla="*/ 194 w 309"/>
              <a:gd name="T17" fmla="*/ 402 h 403"/>
              <a:gd name="T18" fmla="*/ 0 w 309"/>
              <a:gd name="T19" fmla="*/ 402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9" h="403">
                <a:moveTo>
                  <a:pt x="0" y="402"/>
                </a:moveTo>
                <a:cubicBezTo>
                  <a:pt x="12" y="382"/>
                  <a:pt x="26" y="364"/>
                  <a:pt x="35" y="344"/>
                </a:cubicBezTo>
                <a:cubicBezTo>
                  <a:pt x="80" y="242"/>
                  <a:pt x="123" y="139"/>
                  <a:pt x="167" y="36"/>
                </a:cubicBezTo>
                <a:cubicBezTo>
                  <a:pt x="173" y="22"/>
                  <a:pt x="178" y="0"/>
                  <a:pt x="196" y="4"/>
                </a:cubicBezTo>
                <a:cubicBezTo>
                  <a:pt x="208" y="6"/>
                  <a:pt x="220" y="24"/>
                  <a:pt x="226" y="38"/>
                </a:cubicBezTo>
                <a:cubicBezTo>
                  <a:pt x="254" y="100"/>
                  <a:pt x="280" y="163"/>
                  <a:pt x="305" y="227"/>
                </a:cubicBezTo>
                <a:cubicBezTo>
                  <a:pt x="309" y="237"/>
                  <a:pt x="309" y="251"/>
                  <a:pt x="305" y="261"/>
                </a:cubicBezTo>
                <a:cubicBezTo>
                  <a:pt x="292" y="294"/>
                  <a:pt x="276" y="326"/>
                  <a:pt x="261" y="359"/>
                </a:cubicBezTo>
                <a:cubicBezTo>
                  <a:pt x="248" y="388"/>
                  <a:pt x="227" y="403"/>
                  <a:pt x="194" y="402"/>
                </a:cubicBezTo>
                <a:cubicBezTo>
                  <a:pt x="128" y="401"/>
                  <a:pt x="62" y="402"/>
                  <a:pt x="0" y="402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30" name="Freeform 5"/>
          <p:cNvSpPr/>
          <p:nvPr/>
        </p:nvSpPr>
        <p:spPr bwMode="auto">
          <a:xfrm rot="16200000">
            <a:off x="5304275" y="1660889"/>
            <a:ext cx="1605347" cy="1693335"/>
          </a:xfrm>
          <a:custGeom>
            <a:avLst/>
            <a:gdLst>
              <a:gd name="T0" fmla="*/ 436 w 436"/>
              <a:gd name="T1" fmla="*/ 458 h 459"/>
              <a:gd name="T2" fmla="*/ 305 w 436"/>
              <a:gd name="T3" fmla="*/ 458 h 459"/>
              <a:gd name="T4" fmla="*/ 225 w 436"/>
              <a:gd name="T5" fmla="*/ 458 h 459"/>
              <a:gd name="T6" fmla="*/ 195 w 436"/>
              <a:gd name="T7" fmla="*/ 439 h 459"/>
              <a:gd name="T8" fmla="*/ 37 w 436"/>
              <a:gd name="T9" fmla="*/ 66 h 459"/>
              <a:gd name="T10" fmla="*/ 0 w 436"/>
              <a:gd name="T11" fmla="*/ 2 h 459"/>
              <a:gd name="T12" fmla="*/ 63 w 436"/>
              <a:gd name="T13" fmla="*/ 2 h 459"/>
              <a:gd name="T14" fmla="*/ 191 w 436"/>
              <a:gd name="T15" fmla="*/ 2 h 459"/>
              <a:gd name="T16" fmla="*/ 261 w 436"/>
              <a:gd name="T17" fmla="*/ 48 h 459"/>
              <a:gd name="T18" fmla="*/ 306 w 436"/>
              <a:gd name="T19" fmla="*/ 151 h 459"/>
              <a:gd name="T20" fmla="*/ 428 w 436"/>
              <a:gd name="T21" fmla="*/ 435 h 459"/>
              <a:gd name="T22" fmla="*/ 436 w 436"/>
              <a:gd name="T23" fmla="*/ 458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6" h="459">
                <a:moveTo>
                  <a:pt x="436" y="458"/>
                </a:moveTo>
                <a:cubicBezTo>
                  <a:pt x="390" y="458"/>
                  <a:pt x="347" y="458"/>
                  <a:pt x="305" y="458"/>
                </a:cubicBezTo>
                <a:cubicBezTo>
                  <a:pt x="278" y="458"/>
                  <a:pt x="251" y="457"/>
                  <a:pt x="225" y="458"/>
                </a:cubicBezTo>
                <a:cubicBezTo>
                  <a:pt x="209" y="459"/>
                  <a:pt x="201" y="454"/>
                  <a:pt x="195" y="439"/>
                </a:cubicBezTo>
                <a:cubicBezTo>
                  <a:pt x="143" y="314"/>
                  <a:pt x="91" y="190"/>
                  <a:pt x="37" y="66"/>
                </a:cubicBezTo>
                <a:cubicBezTo>
                  <a:pt x="28" y="43"/>
                  <a:pt x="13" y="23"/>
                  <a:pt x="0" y="2"/>
                </a:cubicBezTo>
                <a:cubicBezTo>
                  <a:pt x="18" y="2"/>
                  <a:pt x="41" y="2"/>
                  <a:pt x="63" y="2"/>
                </a:cubicBezTo>
                <a:cubicBezTo>
                  <a:pt x="105" y="2"/>
                  <a:pt x="148" y="4"/>
                  <a:pt x="191" y="2"/>
                </a:cubicBezTo>
                <a:cubicBezTo>
                  <a:pt x="227" y="0"/>
                  <a:pt x="248" y="17"/>
                  <a:pt x="261" y="48"/>
                </a:cubicBezTo>
                <a:cubicBezTo>
                  <a:pt x="276" y="82"/>
                  <a:pt x="291" y="117"/>
                  <a:pt x="306" y="151"/>
                </a:cubicBezTo>
                <a:cubicBezTo>
                  <a:pt x="346" y="246"/>
                  <a:pt x="387" y="340"/>
                  <a:pt x="428" y="435"/>
                </a:cubicBezTo>
                <a:cubicBezTo>
                  <a:pt x="430" y="441"/>
                  <a:pt x="432" y="447"/>
                  <a:pt x="436" y="458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34" name="Freeform 6"/>
          <p:cNvSpPr/>
          <p:nvPr/>
        </p:nvSpPr>
        <p:spPr bwMode="auto">
          <a:xfrm rot="16200000">
            <a:off x="5663083" y="4415006"/>
            <a:ext cx="1094999" cy="1478247"/>
          </a:xfrm>
          <a:custGeom>
            <a:avLst/>
            <a:gdLst>
              <a:gd name="T0" fmla="*/ 0 w 297"/>
              <a:gd name="T1" fmla="*/ 397 h 401"/>
              <a:gd name="T2" fmla="*/ 34 w 297"/>
              <a:gd name="T3" fmla="*/ 315 h 401"/>
              <a:gd name="T4" fmla="*/ 155 w 297"/>
              <a:gd name="T5" fmla="*/ 35 h 401"/>
              <a:gd name="T6" fmla="*/ 183 w 297"/>
              <a:gd name="T7" fmla="*/ 3 h 401"/>
              <a:gd name="T8" fmla="*/ 213 w 297"/>
              <a:gd name="T9" fmla="*/ 35 h 401"/>
              <a:gd name="T10" fmla="*/ 291 w 297"/>
              <a:gd name="T11" fmla="*/ 223 h 401"/>
              <a:gd name="T12" fmla="*/ 292 w 297"/>
              <a:gd name="T13" fmla="*/ 259 h 401"/>
              <a:gd name="T14" fmla="*/ 237 w 297"/>
              <a:gd name="T15" fmla="*/ 386 h 401"/>
              <a:gd name="T16" fmla="*/ 220 w 297"/>
              <a:gd name="T17" fmla="*/ 400 h 401"/>
              <a:gd name="T18" fmla="*/ 6 w 297"/>
              <a:gd name="T19" fmla="*/ 400 h 401"/>
              <a:gd name="T20" fmla="*/ 0 w 297"/>
              <a:gd name="T21" fmla="*/ 397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7" h="401">
                <a:moveTo>
                  <a:pt x="0" y="397"/>
                </a:moveTo>
                <a:cubicBezTo>
                  <a:pt x="11" y="369"/>
                  <a:pt x="23" y="342"/>
                  <a:pt x="34" y="315"/>
                </a:cubicBezTo>
                <a:cubicBezTo>
                  <a:pt x="74" y="222"/>
                  <a:pt x="114" y="128"/>
                  <a:pt x="155" y="35"/>
                </a:cubicBezTo>
                <a:cubicBezTo>
                  <a:pt x="160" y="22"/>
                  <a:pt x="172" y="5"/>
                  <a:pt x="183" y="3"/>
                </a:cubicBezTo>
                <a:cubicBezTo>
                  <a:pt x="201" y="0"/>
                  <a:pt x="207" y="21"/>
                  <a:pt x="213" y="35"/>
                </a:cubicBezTo>
                <a:cubicBezTo>
                  <a:pt x="239" y="98"/>
                  <a:pt x="265" y="161"/>
                  <a:pt x="291" y="223"/>
                </a:cubicBezTo>
                <a:cubicBezTo>
                  <a:pt x="297" y="236"/>
                  <a:pt x="297" y="246"/>
                  <a:pt x="292" y="259"/>
                </a:cubicBezTo>
                <a:cubicBezTo>
                  <a:pt x="273" y="301"/>
                  <a:pt x="256" y="344"/>
                  <a:pt x="237" y="386"/>
                </a:cubicBezTo>
                <a:cubicBezTo>
                  <a:pt x="235" y="392"/>
                  <a:pt x="226" y="400"/>
                  <a:pt x="220" y="400"/>
                </a:cubicBezTo>
                <a:cubicBezTo>
                  <a:pt x="149" y="401"/>
                  <a:pt x="77" y="400"/>
                  <a:pt x="6" y="400"/>
                </a:cubicBezTo>
                <a:cubicBezTo>
                  <a:pt x="5" y="400"/>
                  <a:pt x="4" y="399"/>
                  <a:pt x="0" y="397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40" name="Freeform 8"/>
          <p:cNvSpPr/>
          <p:nvPr/>
        </p:nvSpPr>
        <p:spPr bwMode="auto">
          <a:xfrm rot="16200000">
            <a:off x="5439196" y="3608423"/>
            <a:ext cx="1134105" cy="1519310"/>
          </a:xfrm>
          <a:custGeom>
            <a:avLst/>
            <a:gdLst>
              <a:gd name="T0" fmla="*/ 0 w 308"/>
              <a:gd name="T1" fmla="*/ 6 h 412"/>
              <a:gd name="T2" fmla="*/ 166 w 308"/>
              <a:gd name="T3" fmla="*/ 5 h 412"/>
              <a:gd name="T4" fmla="*/ 273 w 308"/>
              <a:gd name="T5" fmla="*/ 76 h 412"/>
              <a:gd name="T6" fmla="*/ 304 w 308"/>
              <a:gd name="T7" fmla="*/ 150 h 412"/>
              <a:gd name="T8" fmla="*/ 305 w 308"/>
              <a:gd name="T9" fmla="*/ 180 h 412"/>
              <a:gd name="T10" fmla="*/ 225 w 308"/>
              <a:gd name="T11" fmla="*/ 375 h 412"/>
              <a:gd name="T12" fmla="*/ 220 w 308"/>
              <a:gd name="T13" fmla="*/ 386 h 412"/>
              <a:gd name="T14" fmla="*/ 170 w 308"/>
              <a:gd name="T15" fmla="*/ 382 h 412"/>
              <a:gd name="T16" fmla="*/ 142 w 308"/>
              <a:gd name="T17" fmla="*/ 314 h 412"/>
              <a:gd name="T18" fmla="*/ 34 w 308"/>
              <a:gd name="T19" fmla="*/ 60 h 412"/>
              <a:gd name="T20" fmla="*/ 0 w 308"/>
              <a:gd name="T21" fmla="*/ 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8" h="412">
                <a:moveTo>
                  <a:pt x="0" y="6"/>
                </a:moveTo>
                <a:cubicBezTo>
                  <a:pt x="53" y="6"/>
                  <a:pt x="110" y="10"/>
                  <a:pt x="166" y="5"/>
                </a:cubicBezTo>
                <a:cubicBezTo>
                  <a:pt x="224" y="0"/>
                  <a:pt x="256" y="23"/>
                  <a:pt x="273" y="76"/>
                </a:cubicBezTo>
                <a:cubicBezTo>
                  <a:pt x="281" y="101"/>
                  <a:pt x="295" y="125"/>
                  <a:pt x="304" y="150"/>
                </a:cubicBezTo>
                <a:cubicBezTo>
                  <a:pt x="308" y="159"/>
                  <a:pt x="308" y="171"/>
                  <a:pt x="305" y="180"/>
                </a:cubicBezTo>
                <a:cubicBezTo>
                  <a:pt x="279" y="245"/>
                  <a:pt x="252" y="310"/>
                  <a:pt x="225" y="375"/>
                </a:cubicBezTo>
                <a:cubicBezTo>
                  <a:pt x="224" y="379"/>
                  <a:pt x="222" y="383"/>
                  <a:pt x="220" y="386"/>
                </a:cubicBezTo>
                <a:cubicBezTo>
                  <a:pt x="203" y="412"/>
                  <a:pt x="184" y="411"/>
                  <a:pt x="170" y="382"/>
                </a:cubicBezTo>
                <a:cubicBezTo>
                  <a:pt x="159" y="360"/>
                  <a:pt x="152" y="336"/>
                  <a:pt x="142" y="314"/>
                </a:cubicBezTo>
                <a:cubicBezTo>
                  <a:pt x="106" y="229"/>
                  <a:pt x="71" y="144"/>
                  <a:pt x="34" y="60"/>
                </a:cubicBezTo>
                <a:cubicBezTo>
                  <a:pt x="26" y="41"/>
                  <a:pt x="12" y="25"/>
                  <a:pt x="0" y="6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45" name="TextBox 76"/>
          <p:cNvSpPr txBox="1"/>
          <p:nvPr/>
        </p:nvSpPr>
        <p:spPr>
          <a:xfrm>
            <a:off x="7190105" y="5091430"/>
            <a:ext cx="2503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非系统自带文字</a:t>
            </a:r>
            <a:endParaRPr lang="zh-CN" altLang="en-US" sz="2000" b="1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7" name="TextBox 76"/>
          <p:cNvSpPr txBox="1"/>
          <p:nvPr/>
        </p:nvSpPr>
        <p:spPr>
          <a:xfrm>
            <a:off x="7190127" y="3452214"/>
            <a:ext cx="133702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网络音频</a:t>
            </a:r>
            <a:endParaRPr lang="zh-CN" altLang="en-US" sz="2000" b="1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9" name="TextBox 76"/>
          <p:cNvSpPr txBox="1"/>
          <p:nvPr/>
        </p:nvSpPr>
        <p:spPr>
          <a:xfrm>
            <a:off x="3599710" y="4196717"/>
            <a:ext cx="133702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网络视频</a:t>
            </a:r>
            <a:endParaRPr lang="zh-CN" altLang="en-US" sz="2000" b="1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1" name="TextBox 76"/>
          <p:cNvSpPr txBox="1"/>
          <p:nvPr/>
        </p:nvSpPr>
        <p:spPr>
          <a:xfrm>
            <a:off x="3599710" y="2557725"/>
            <a:ext cx="133702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网络图片</a:t>
            </a:r>
            <a:endParaRPr lang="zh-CN" altLang="en-US" sz="2000" b="1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" name="TextBox 76"/>
          <p:cNvSpPr txBox="1"/>
          <p:nvPr/>
        </p:nvSpPr>
        <p:spPr>
          <a:xfrm>
            <a:off x="5876290" y="2248535"/>
            <a:ext cx="613410" cy="2974340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注意版权</a:t>
            </a:r>
            <a:endParaRPr lang="zh-CN" altLang="en-US" sz="280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TextBox 76"/>
          <p:cNvSpPr txBox="1"/>
          <p:nvPr/>
        </p:nvSpPr>
        <p:spPr>
          <a:xfrm>
            <a:off x="443585" y="300615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素材的正确使用</a:t>
            </a:r>
            <a:endParaRPr lang="zh-CN" altLang="en-US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4" grpId="0" animBg="1"/>
      <p:bldP spid="40" grpId="0" animBg="1"/>
      <p:bldP spid="45" grpId="0"/>
      <p:bldP spid="47" grpId="0"/>
      <p:bldP spid="49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635" y="2589530"/>
            <a:ext cx="12192635" cy="2419985"/>
          </a:xfrm>
          <a:prstGeom prst="rect">
            <a:avLst/>
          </a:prstGeom>
          <a:solidFill>
            <a:srgbClr val="002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8390255" y="2961005"/>
            <a:ext cx="258318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去哪里找素材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589530"/>
            <a:ext cx="7692390" cy="2420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" y="3418205"/>
            <a:ext cx="1001395" cy="10013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625" y="3018155"/>
            <a:ext cx="2134235" cy="6908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915" y="3928745"/>
            <a:ext cx="2141220" cy="9480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625" y="3928745"/>
            <a:ext cx="2098675" cy="9480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915" y="3018155"/>
            <a:ext cx="2140585" cy="572135"/>
          </a:xfrm>
          <a:prstGeom prst="rect">
            <a:avLst/>
          </a:prstGeom>
        </p:spPr>
      </p:pic>
      <p:sp>
        <p:nvSpPr>
          <p:cNvPr id="14" name="TextBox 76"/>
          <p:cNvSpPr txBox="1"/>
          <p:nvPr/>
        </p:nvSpPr>
        <p:spPr>
          <a:xfrm>
            <a:off x="443585" y="300615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素材的正确使用</a:t>
            </a:r>
            <a:endParaRPr lang="zh-CN" altLang="en-US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8390255" y="3589655"/>
            <a:ext cx="258318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有限购买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8390255" y="4260850"/>
            <a:ext cx="258318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找我们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 bldLvl="0" animBg="1"/>
      <p:bldP spid="17" grpId="0" bldLvl="0" animBg="1"/>
      <p:bldP spid="18" grpId="0" bldLvl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3459637" y="0"/>
            <a:ext cx="7651028" cy="6860440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9" name="PA_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45145" y="-179684"/>
            <a:ext cx="4011737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10" name="PA_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17715" y="-37707"/>
            <a:ext cx="10674284" cy="4949588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11" name="PA_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9747262" y="-179684"/>
            <a:ext cx="1891058" cy="703355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12" name="PA_椭圆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05344" y="171067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13" name="PA_椭圆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435706" y="4050757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14" name="PA_任意多边形 5"/>
          <p:cNvSpPr/>
          <p:nvPr>
            <p:custDataLst>
              <p:tags r:id="rId7"/>
            </p:custDataLst>
          </p:nvPr>
        </p:nvSpPr>
        <p:spPr bwMode="auto">
          <a:xfrm>
            <a:off x="9257122" y="0"/>
            <a:ext cx="2926691" cy="491188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15" name="PA_椭圆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7630" y="286074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1251264" y="2310686"/>
            <a:ext cx="550061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感谢聆听</a:t>
            </a:r>
            <a:endParaRPr lang="zh-CN" altLang="en-US" sz="72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155575" y="-208915"/>
            <a:ext cx="6215380" cy="704024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58420" y="-29210"/>
            <a:ext cx="4520565" cy="6891020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988310"/>
            <a:ext cx="12192000" cy="327088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</a:endParaRPr>
          </a:p>
        </p:txBody>
      </p:sp>
      <p:pic>
        <p:nvPicPr>
          <p:cNvPr id="5" name="图片 4" descr="捕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0965" y="0"/>
            <a:ext cx="8559800" cy="6965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5699125" y="1810585"/>
            <a:ext cx="792480" cy="8299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一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3922395" y="3333750"/>
            <a:ext cx="434657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网页中常用图片格式</a:t>
            </a:r>
            <a:endParaRPr lang="zh-CN" altLang="en-US" sz="3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09295" y="336810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网页中常用图片格式</a:t>
            </a:r>
            <a:endParaRPr lang="zh-CN" altLang="en-US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4376084" y="4231473"/>
            <a:ext cx="2462967" cy="1943318"/>
          </a:xfrm>
          <a:custGeom>
            <a:avLst/>
            <a:gdLst>
              <a:gd name="T0" fmla="*/ 134 w 608"/>
              <a:gd name="T1" fmla="*/ 0 h 480"/>
              <a:gd name="T2" fmla="*/ 136 w 608"/>
              <a:gd name="T3" fmla="*/ 2 h 480"/>
              <a:gd name="T4" fmla="*/ 118 w 608"/>
              <a:gd name="T5" fmla="*/ 78 h 480"/>
              <a:gd name="T6" fmla="*/ 91 w 608"/>
              <a:gd name="T7" fmla="*/ 291 h 480"/>
              <a:gd name="T8" fmla="*/ 317 w 608"/>
              <a:gd name="T9" fmla="*/ 355 h 480"/>
              <a:gd name="T10" fmla="*/ 482 w 608"/>
              <a:gd name="T11" fmla="*/ 187 h 480"/>
              <a:gd name="T12" fmla="*/ 512 w 608"/>
              <a:gd name="T13" fmla="*/ 128 h 480"/>
              <a:gd name="T14" fmla="*/ 473 w 608"/>
              <a:gd name="T15" fmla="*/ 115 h 480"/>
              <a:gd name="T16" fmla="*/ 576 w 608"/>
              <a:gd name="T17" fmla="*/ 20 h 480"/>
              <a:gd name="T18" fmla="*/ 608 w 608"/>
              <a:gd name="T19" fmla="*/ 154 h 480"/>
              <a:gd name="T20" fmla="*/ 603 w 608"/>
              <a:gd name="T21" fmla="*/ 155 h 480"/>
              <a:gd name="T22" fmla="*/ 546 w 608"/>
              <a:gd name="T23" fmla="*/ 183 h 480"/>
              <a:gd name="T24" fmla="*/ 355 w 608"/>
              <a:gd name="T25" fmla="*/ 397 h 480"/>
              <a:gd name="T26" fmla="*/ 7 w 608"/>
              <a:gd name="T27" fmla="*/ 211 h 480"/>
              <a:gd name="T28" fmla="*/ 134 w 608"/>
              <a:gd name="T29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8" h="480">
                <a:moveTo>
                  <a:pt x="134" y="0"/>
                </a:moveTo>
                <a:cubicBezTo>
                  <a:pt x="135" y="1"/>
                  <a:pt x="136" y="2"/>
                  <a:pt x="136" y="2"/>
                </a:cubicBezTo>
                <a:cubicBezTo>
                  <a:pt x="148" y="32"/>
                  <a:pt x="147" y="53"/>
                  <a:pt x="118" y="78"/>
                </a:cubicBezTo>
                <a:cubicBezTo>
                  <a:pt x="53" y="133"/>
                  <a:pt x="45" y="224"/>
                  <a:pt x="91" y="291"/>
                </a:cubicBezTo>
                <a:cubicBezTo>
                  <a:pt x="144" y="367"/>
                  <a:pt x="237" y="394"/>
                  <a:pt x="317" y="355"/>
                </a:cubicBezTo>
                <a:cubicBezTo>
                  <a:pt x="392" y="319"/>
                  <a:pt x="443" y="258"/>
                  <a:pt x="482" y="187"/>
                </a:cubicBezTo>
                <a:cubicBezTo>
                  <a:pt x="492" y="168"/>
                  <a:pt x="501" y="149"/>
                  <a:pt x="512" y="128"/>
                </a:cubicBezTo>
                <a:cubicBezTo>
                  <a:pt x="498" y="123"/>
                  <a:pt x="487" y="120"/>
                  <a:pt x="473" y="115"/>
                </a:cubicBezTo>
                <a:cubicBezTo>
                  <a:pt x="507" y="83"/>
                  <a:pt x="540" y="53"/>
                  <a:pt x="576" y="20"/>
                </a:cubicBezTo>
                <a:cubicBezTo>
                  <a:pt x="587" y="68"/>
                  <a:pt x="598" y="111"/>
                  <a:pt x="608" y="154"/>
                </a:cubicBezTo>
                <a:cubicBezTo>
                  <a:pt x="604" y="155"/>
                  <a:pt x="603" y="156"/>
                  <a:pt x="603" y="155"/>
                </a:cubicBezTo>
                <a:cubicBezTo>
                  <a:pt x="563" y="146"/>
                  <a:pt x="564" y="146"/>
                  <a:pt x="546" y="183"/>
                </a:cubicBezTo>
                <a:cubicBezTo>
                  <a:pt x="503" y="273"/>
                  <a:pt x="443" y="348"/>
                  <a:pt x="355" y="397"/>
                </a:cubicBezTo>
                <a:cubicBezTo>
                  <a:pt x="206" y="480"/>
                  <a:pt x="20" y="381"/>
                  <a:pt x="7" y="211"/>
                </a:cubicBezTo>
                <a:cubicBezTo>
                  <a:pt x="0" y="130"/>
                  <a:pt x="63" y="26"/>
                  <a:pt x="134" y="0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5335933" y="3778390"/>
            <a:ext cx="2377075" cy="2164490"/>
          </a:xfrm>
          <a:custGeom>
            <a:avLst/>
            <a:gdLst>
              <a:gd name="T0" fmla="*/ 0 w 587"/>
              <a:gd name="T1" fmla="*/ 91 h 535"/>
              <a:gd name="T2" fmla="*/ 98 w 587"/>
              <a:gd name="T3" fmla="*/ 0 h 535"/>
              <a:gd name="T4" fmla="*/ 104 w 587"/>
              <a:gd name="T5" fmla="*/ 5 h 535"/>
              <a:gd name="T6" fmla="*/ 150 w 587"/>
              <a:gd name="T7" fmla="*/ 36 h 535"/>
              <a:gd name="T8" fmla="*/ 411 w 587"/>
              <a:gd name="T9" fmla="*/ 79 h 535"/>
              <a:gd name="T10" fmla="*/ 478 w 587"/>
              <a:gd name="T11" fmla="*/ 466 h 535"/>
              <a:gd name="T12" fmla="*/ 245 w 587"/>
              <a:gd name="T13" fmla="*/ 506 h 535"/>
              <a:gd name="T14" fmla="*/ 216 w 587"/>
              <a:gd name="T15" fmla="*/ 493 h 535"/>
              <a:gd name="T16" fmla="*/ 203 w 587"/>
              <a:gd name="T17" fmla="*/ 484 h 535"/>
              <a:gd name="T18" fmla="*/ 237 w 587"/>
              <a:gd name="T19" fmla="*/ 451 h 535"/>
              <a:gd name="T20" fmla="*/ 255 w 587"/>
              <a:gd name="T21" fmla="*/ 452 h 535"/>
              <a:gd name="T22" fmla="*/ 349 w 587"/>
              <a:gd name="T23" fmla="*/ 466 h 535"/>
              <a:gd name="T24" fmla="*/ 490 w 587"/>
              <a:gd name="T25" fmla="*/ 248 h 535"/>
              <a:gd name="T26" fmla="*/ 358 w 587"/>
              <a:gd name="T27" fmla="*/ 116 h 535"/>
              <a:gd name="T28" fmla="*/ 137 w 587"/>
              <a:gd name="T29" fmla="*/ 92 h 535"/>
              <a:gd name="T30" fmla="*/ 127 w 587"/>
              <a:gd name="T31" fmla="*/ 95 h 535"/>
              <a:gd name="T32" fmla="*/ 131 w 587"/>
              <a:gd name="T33" fmla="*/ 131 h 535"/>
              <a:gd name="T34" fmla="*/ 0 w 587"/>
              <a:gd name="T35" fmla="*/ 91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87" h="535">
                <a:moveTo>
                  <a:pt x="0" y="91"/>
                </a:moveTo>
                <a:cubicBezTo>
                  <a:pt x="35" y="59"/>
                  <a:pt x="67" y="29"/>
                  <a:pt x="98" y="0"/>
                </a:cubicBezTo>
                <a:cubicBezTo>
                  <a:pt x="101" y="2"/>
                  <a:pt x="103" y="3"/>
                  <a:pt x="104" y="5"/>
                </a:cubicBezTo>
                <a:cubicBezTo>
                  <a:pt x="115" y="38"/>
                  <a:pt x="115" y="39"/>
                  <a:pt x="150" y="36"/>
                </a:cubicBezTo>
                <a:cubicBezTo>
                  <a:pt x="241" y="29"/>
                  <a:pt x="328" y="40"/>
                  <a:pt x="411" y="79"/>
                </a:cubicBezTo>
                <a:cubicBezTo>
                  <a:pt x="584" y="161"/>
                  <a:pt x="587" y="364"/>
                  <a:pt x="478" y="466"/>
                </a:cubicBezTo>
                <a:cubicBezTo>
                  <a:pt x="411" y="529"/>
                  <a:pt x="330" y="535"/>
                  <a:pt x="245" y="506"/>
                </a:cubicBezTo>
                <a:cubicBezTo>
                  <a:pt x="235" y="503"/>
                  <a:pt x="225" y="498"/>
                  <a:pt x="216" y="493"/>
                </a:cubicBezTo>
                <a:cubicBezTo>
                  <a:pt x="211" y="491"/>
                  <a:pt x="208" y="488"/>
                  <a:pt x="203" y="484"/>
                </a:cubicBezTo>
                <a:cubicBezTo>
                  <a:pt x="214" y="472"/>
                  <a:pt x="225" y="460"/>
                  <a:pt x="237" y="451"/>
                </a:cubicBezTo>
                <a:cubicBezTo>
                  <a:pt x="240" y="448"/>
                  <a:pt x="249" y="451"/>
                  <a:pt x="255" y="452"/>
                </a:cubicBezTo>
                <a:cubicBezTo>
                  <a:pt x="286" y="457"/>
                  <a:pt x="318" y="468"/>
                  <a:pt x="349" y="466"/>
                </a:cubicBezTo>
                <a:cubicBezTo>
                  <a:pt x="472" y="455"/>
                  <a:pt x="513" y="330"/>
                  <a:pt x="490" y="248"/>
                </a:cubicBezTo>
                <a:cubicBezTo>
                  <a:pt x="472" y="180"/>
                  <a:pt x="422" y="140"/>
                  <a:pt x="358" y="116"/>
                </a:cubicBezTo>
                <a:cubicBezTo>
                  <a:pt x="286" y="88"/>
                  <a:pt x="213" y="84"/>
                  <a:pt x="137" y="92"/>
                </a:cubicBezTo>
                <a:cubicBezTo>
                  <a:pt x="134" y="93"/>
                  <a:pt x="131" y="94"/>
                  <a:pt x="127" y="95"/>
                </a:cubicBezTo>
                <a:cubicBezTo>
                  <a:pt x="128" y="106"/>
                  <a:pt x="129" y="116"/>
                  <a:pt x="131" y="131"/>
                </a:cubicBezTo>
                <a:cubicBezTo>
                  <a:pt x="87" y="118"/>
                  <a:pt x="46" y="105"/>
                  <a:pt x="0" y="91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4947269" y="2835721"/>
            <a:ext cx="1911108" cy="2570332"/>
          </a:xfrm>
          <a:custGeom>
            <a:avLst/>
            <a:gdLst>
              <a:gd name="T0" fmla="*/ 226 w 472"/>
              <a:gd name="T1" fmla="*/ 635 h 635"/>
              <a:gd name="T2" fmla="*/ 104 w 472"/>
              <a:gd name="T3" fmla="*/ 597 h 635"/>
              <a:gd name="T4" fmla="*/ 108 w 472"/>
              <a:gd name="T5" fmla="*/ 589 h 635"/>
              <a:gd name="T6" fmla="*/ 108 w 472"/>
              <a:gd name="T7" fmla="*/ 533 h 635"/>
              <a:gd name="T8" fmla="*/ 84 w 472"/>
              <a:gd name="T9" fmla="*/ 502 h 635"/>
              <a:gd name="T10" fmla="*/ 20 w 472"/>
              <a:gd name="T11" fmla="*/ 327 h 635"/>
              <a:gd name="T12" fmla="*/ 177 w 472"/>
              <a:gd name="T13" fmla="*/ 41 h 635"/>
              <a:gd name="T14" fmla="*/ 457 w 472"/>
              <a:gd name="T15" fmla="*/ 181 h 635"/>
              <a:gd name="T16" fmla="*/ 467 w 472"/>
              <a:gd name="T17" fmla="*/ 261 h 635"/>
              <a:gd name="T18" fmla="*/ 414 w 472"/>
              <a:gd name="T19" fmla="*/ 223 h 635"/>
              <a:gd name="T20" fmla="*/ 134 w 472"/>
              <a:gd name="T21" fmla="*/ 121 h 635"/>
              <a:gd name="T22" fmla="*/ 69 w 472"/>
              <a:gd name="T23" fmla="*/ 306 h 635"/>
              <a:gd name="T24" fmla="*/ 123 w 472"/>
              <a:gd name="T25" fmla="*/ 459 h 635"/>
              <a:gd name="T26" fmla="*/ 154 w 472"/>
              <a:gd name="T27" fmla="*/ 508 h 635"/>
              <a:gd name="T28" fmla="*/ 183 w 472"/>
              <a:gd name="T29" fmla="*/ 516 h 635"/>
              <a:gd name="T30" fmla="*/ 206 w 472"/>
              <a:gd name="T31" fmla="*/ 528 h 635"/>
              <a:gd name="T32" fmla="*/ 222 w 472"/>
              <a:gd name="T33" fmla="*/ 610 h 635"/>
              <a:gd name="T34" fmla="*/ 226 w 472"/>
              <a:gd name="T35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2" h="635">
                <a:moveTo>
                  <a:pt x="226" y="635"/>
                </a:moveTo>
                <a:cubicBezTo>
                  <a:pt x="183" y="622"/>
                  <a:pt x="144" y="609"/>
                  <a:pt x="104" y="597"/>
                </a:cubicBezTo>
                <a:cubicBezTo>
                  <a:pt x="106" y="593"/>
                  <a:pt x="107" y="590"/>
                  <a:pt x="108" y="589"/>
                </a:cubicBezTo>
                <a:cubicBezTo>
                  <a:pt x="131" y="566"/>
                  <a:pt x="131" y="557"/>
                  <a:pt x="108" y="533"/>
                </a:cubicBezTo>
                <a:cubicBezTo>
                  <a:pt x="99" y="524"/>
                  <a:pt x="90" y="514"/>
                  <a:pt x="84" y="502"/>
                </a:cubicBezTo>
                <a:cubicBezTo>
                  <a:pt x="57" y="446"/>
                  <a:pt x="29" y="390"/>
                  <a:pt x="20" y="327"/>
                </a:cubicBezTo>
                <a:cubicBezTo>
                  <a:pt x="0" y="194"/>
                  <a:pt x="49" y="86"/>
                  <a:pt x="177" y="41"/>
                </a:cubicBezTo>
                <a:cubicBezTo>
                  <a:pt x="294" y="0"/>
                  <a:pt x="418" y="62"/>
                  <a:pt x="457" y="181"/>
                </a:cubicBezTo>
                <a:cubicBezTo>
                  <a:pt x="465" y="207"/>
                  <a:pt x="472" y="233"/>
                  <a:pt x="467" y="261"/>
                </a:cubicBezTo>
                <a:cubicBezTo>
                  <a:pt x="432" y="263"/>
                  <a:pt x="421" y="253"/>
                  <a:pt x="414" y="223"/>
                </a:cubicBezTo>
                <a:cubicBezTo>
                  <a:pt x="383" y="75"/>
                  <a:pt x="235" y="44"/>
                  <a:pt x="134" y="121"/>
                </a:cubicBezTo>
                <a:cubicBezTo>
                  <a:pt x="73" y="169"/>
                  <a:pt x="62" y="235"/>
                  <a:pt x="69" y="306"/>
                </a:cubicBezTo>
                <a:cubicBezTo>
                  <a:pt x="75" y="361"/>
                  <a:pt x="98" y="411"/>
                  <a:pt x="123" y="459"/>
                </a:cubicBezTo>
                <a:cubicBezTo>
                  <a:pt x="131" y="477"/>
                  <a:pt x="143" y="493"/>
                  <a:pt x="154" y="508"/>
                </a:cubicBezTo>
                <a:cubicBezTo>
                  <a:pt x="161" y="518"/>
                  <a:pt x="170" y="523"/>
                  <a:pt x="183" y="516"/>
                </a:cubicBezTo>
                <a:cubicBezTo>
                  <a:pt x="200" y="506"/>
                  <a:pt x="203" y="509"/>
                  <a:pt x="206" y="528"/>
                </a:cubicBezTo>
                <a:cubicBezTo>
                  <a:pt x="211" y="555"/>
                  <a:pt x="217" y="582"/>
                  <a:pt x="222" y="610"/>
                </a:cubicBezTo>
                <a:cubicBezTo>
                  <a:pt x="223" y="617"/>
                  <a:pt x="224" y="624"/>
                  <a:pt x="226" y="635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3008" y="4661461"/>
            <a:ext cx="2704207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支持透明，支持动画</a:t>
            </a:r>
            <a:endParaRPr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</a:pPr>
            <a:r>
              <a:rPr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适用于颜色数量较少的图像</a:t>
            </a:r>
            <a:endParaRPr lang="zh-CN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8396599" y="4231473"/>
            <a:ext cx="133702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</a:t>
            </a:r>
            <a:r>
              <a:rPr lang="zh-CN" altLang="en-US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lang="en-US" altLang="zh-CN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GIF</a:t>
            </a:r>
            <a:endParaRPr lang="en-US" altLang="zh-CN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35899" y="4661461"/>
            <a:ext cx="2704207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支持透明，不支持动画</a:t>
            </a:r>
            <a:endParaRPr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</a:pPr>
            <a:r>
              <a:rPr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适用于颜色数量较少的图像</a:t>
            </a:r>
            <a:endParaRPr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2219490" y="4231473"/>
            <a:ext cx="133702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lang="en-US" altLang="zh-CN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PNG</a:t>
            </a:r>
            <a:endParaRPr lang="en-US" altLang="zh-CN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80560" y="1922780"/>
            <a:ext cx="3394075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全名</a:t>
            </a:r>
            <a:r>
              <a:rPr lang="en-US" alt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JPEG</a:t>
            </a: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，图像颜色丰富</a:t>
            </a:r>
            <a:endParaRPr lang="zh-CN" altLang="en-US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</a:pPr>
            <a:r>
              <a:rPr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网页制作及日常使用最普遍的图像格式</a:t>
            </a:r>
            <a:endParaRPr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</a:pPr>
            <a:endParaRPr lang="en-US" altLang="zh-CN" sz="14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5475650" y="1492551"/>
            <a:ext cx="133702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</a:t>
            </a:r>
            <a:r>
              <a:rPr lang="zh-CN" altLang="en-US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lang="en-US" altLang="zh-CN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JPG</a:t>
            </a:r>
            <a:endParaRPr lang="en-US" altLang="zh-CN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635" y="2590165"/>
            <a:ext cx="12192635" cy="2419985"/>
          </a:xfrm>
          <a:prstGeom prst="rect">
            <a:avLst/>
          </a:prstGeom>
          <a:solidFill>
            <a:srgbClr val="002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rcRect t="1593" b="1539"/>
          <a:stretch>
            <a:fillRect/>
          </a:stretch>
        </p:blipFill>
        <p:spPr>
          <a:xfrm>
            <a:off x="0" y="2590165"/>
            <a:ext cx="7920990" cy="2420620"/>
          </a:xfrm>
          <a:prstGeom prst="rect">
            <a:avLst/>
          </a:prstGeom>
        </p:spPr>
      </p:pic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8073390" y="2940050"/>
            <a:ext cx="258318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Banner</a:t>
            </a:r>
            <a:endParaRPr lang="en-US" altLang="zh-CN" b="1" dirty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89841" y="3418166"/>
            <a:ext cx="2829359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网页导航图片，除了使用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JPG</a:t>
            </a:r>
            <a:r>
              <a:rPr lang="zh-CN" altLang="en-US" sz="12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图片以外，还使用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JS</a:t>
            </a:r>
            <a:r>
              <a:rPr lang="zh-CN" altLang="en-US" sz="12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特效实现</a:t>
            </a:r>
            <a:endParaRPr lang="zh-CN" altLang="en-US" sz="12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409295" y="336810"/>
            <a:ext cx="346138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网页中常用图片格式</a:t>
            </a:r>
            <a:r>
              <a:rPr lang="en-US" altLang="zh-CN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——JPG</a:t>
            </a:r>
            <a:endParaRPr lang="en-US" altLang="zh-CN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409295" y="336810"/>
            <a:ext cx="3357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网页中常用图片格式</a:t>
            </a:r>
            <a:r>
              <a:rPr lang="en-US" altLang="zh-CN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——PNG</a:t>
            </a:r>
            <a:endParaRPr lang="en-US" altLang="zh-CN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525" y="2597150"/>
            <a:ext cx="12183110" cy="2412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175" y="2907665"/>
            <a:ext cx="3762375" cy="1828800"/>
          </a:xfrm>
          <a:prstGeom prst="rect">
            <a:avLst/>
          </a:prstGeom>
        </p:spPr>
      </p:pic>
      <p:pic>
        <p:nvPicPr>
          <p:cNvPr id="21" name="图片 20" descr="IMG_09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75" y="3507105"/>
            <a:ext cx="3613150" cy="637540"/>
          </a:xfrm>
          <a:prstGeom prst="rect">
            <a:avLst/>
          </a:prstGeom>
        </p:spPr>
      </p:pic>
      <p:pic>
        <p:nvPicPr>
          <p:cNvPr id="22" name="图片 21" descr="IMG_94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975" y="2741295"/>
            <a:ext cx="3613150" cy="637540"/>
          </a:xfrm>
          <a:prstGeom prst="rect">
            <a:avLst/>
          </a:prstGeom>
        </p:spPr>
      </p:pic>
      <p:pic>
        <p:nvPicPr>
          <p:cNvPr id="23" name="图片 22" descr="网站主文字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975" y="4257040"/>
            <a:ext cx="3613785" cy="6375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rcRect l="6298" r="-1374"/>
          <a:stretch>
            <a:fillRect/>
          </a:stretch>
        </p:blipFill>
        <p:spPr>
          <a:xfrm>
            <a:off x="8183880" y="2979420"/>
            <a:ext cx="1802130" cy="1647825"/>
          </a:xfrm>
          <a:prstGeom prst="rect">
            <a:avLst/>
          </a:prstGeom>
        </p:spPr>
      </p:pic>
      <p:pic>
        <p:nvPicPr>
          <p:cNvPr id="2" name="图片 1" descr="网站主文字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4930" y="3123565"/>
            <a:ext cx="1473200" cy="135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5699125" y="1810585"/>
            <a:ext cx="792480" cy="8299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二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3922395" y="3333750"/>
            <a:ext cx="434657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常用图像修改软件</a:t>
            </a:r>
            <a:endParaRPr lang="zh-CN" altLang="en-US" sz="3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332365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常用图像修改软件</a:t>
            </a:r>
            <a:endParaRPr lang="zh-CN" altLang="en-US" sz="20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55934" y="1886673"/>
            <a:ext cx="4721785" cy="4116236"/>
            <a:chOff x="2098355" y="789986"/>
            <a:chExt cx="4201275" cy="3662479"/>
          </a:xfrm>
        </p:grpSpPr>
        <p:grpSp>
          <p:nvGrpSpPr>
            <p:cNvPr id="7" name="组合 6"/>
            <p:cNvGrpSpPr/>
            <p:nvPr/>
          </p:nvGrpSpPr>
          <p:grpSpPr>
            <a:xfrm>
              <a:off x="2098355" y="789986"/>
              <a:ext cx="4201275" cy="3662479"/>
              <a:chOff x="3552668" y="726551"/>
              <a:chExt cx="5148000" cy="4487791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6424414" y="726551"/>
                <a:ext cx="2276254" cy="3132000"/>
              </a:xfrm>
              <a:custGeom>
                <a:avLst/>
                <a:gdLst>
                  <a:gd name="connsiteX0" fmla="*/ 0 w 2276254"/>
                  <a:gd name="connsiteY0" fmla="*/ 0 h 3132000"/>
                  <a:gd name="connsiteX1" fmla="*/ 777237 w 2276254"/>
                  <a:gd name="connsiteY1" fmla="*/ 0 h 3132000"/>
                  <a:gd name="connsiteX2" fmla="*/ 1768840 w 2276254"/>
                  <a:gd name="connsiteY2" fmla="*/ 0 h 3132000"/>
                  <a:gd name="connsiteX3" fmla="*/ 2054039 w 2276254"/>
                  <a:gd name="connsiteY3" fmla="*/ 0 h 3132000"/>
                  <a:gd name="connsiteX4" fmla="*/ 2276254 w 2276254"/>
                  <a:gd name="connsiteY4" fmla="*/ 222215 h 3132000"/>
                  <a:gd name="connsiteX5" fmla="*/ 2276254 w 2276254"/>
                  <a:gd name="connsiteY5" fmla="*/ 2909785 h 3132000"/>
                  <a:gd name="connsiteX6" fmla="*/ 2054039 w 2276254"/>
                  <a:gd name="connsiteY6" fmla="*/ 3132000 h 3132000"/>
                  <a:gd name="connsiteX7" fmla="*/ 1326630 w 2276254"/>
                  <a:gd name="connsiteY7" fmla="*/ 3132000 h 3132000"/>
                  <a:gd name="connsiteX8" fmla="*/ 777237 w 2276254"/>
                  <a:gd name="connsiteY8" fmla="*/ 3132000 h 3132000"/>
                  <a:gd name="connsiteX9" fmla="*/ 442210 w 2276254"/>
                  <a:gd name="connsiteY9" fmla="*/ 313200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6254" h="3132000">
                    <a:moveTo>
                      <a:pt x="0" y="0"/>
                    </a:moveTo>
                    <a:lnTo>
                      <a:pt x="777237" y="0"/>
                    </a:lnTo>
                    <a:lnTo>
                      <a:pt x="1768840" y="0"/>
                    </a:lnTo>
                    <a:lnTo>
                      <a:pt x="2054039" y="0"/>
                    </a:lnTo>
                    <a:cubicBezTo>
                      <a:pt x="2176765" y="0"/>
                      <a:pt x="2276254" y="99489"/>
                      <a:pt x="2276254" y="222215"/>
                    </a:cubicBezTo>
                    <a:lnTo>
                      <a:pt x="2276254" y="2909785"/>
                    </a:lnTo>
                    <a:cubicBezTo>
                      <a:pt x="2276254" y="3032511"/>
                      <a:pt x="2176765" y="3132000"/>
                      <a:pt x="2054039" y="3132000"/>
                    </a:cubicBezTo>
                    <a:lnTo>
                      <a:pt x="1326630" y="3132000"/>
                    </a:lnTo>
                    <a:lnTo>
                      <a:pt x="777237" y="3132000"/>
                    </a:lnTo>
                    <a:lnTo>
                      <a:pt x="442210" y="313200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0000"/>
                    </a:srgbClr>
                  </a:gs>
                  <a:gs pos="67000">
                    <a:srgbClr val="FFFFF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726648" y="4871204"/>
                <a:ext cx="4800040" cy="343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0000"/>
                      <a:lumMod val="85000"/>
                      <a:lumOff val="15000"/>
                    </a:schemeClr>
                  </a:gs>
                  <a:gs pos="100000">
                    <a:srgbClr val="0D0D0D">
                      <a:alpha val="0"/>
                      <a:lumMod val="85000"/>
                      <a:lumOff val="1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3552668" y="726551"/>
                <a:ext cx="5148000" cy="3132000"/>
              </a:xfrm>
              <a:custGeom>
                <a:avLst/>
                <a:gdLst>
                  <a:gd name="connsiteX0" fmla="*/ 216000 w 5148000"/>
                  <a:gd name="connsiteY0" fmla="*/ 216000 h 3132000"/>
                  <a:gd name="connsiteX1" fmla="*/ 216000 w 5148000"/>
                  <a:gd name="connsiteY1" fmla="*/ 2916000 h 3132000"/>
                  <a:gd name="connsiteX2" fmla="*/ 4932000 w 5148000"/>
                  <a:gd name="connsiteY2" fmla="*/ 2916000 h 3132000"/>
                  <a:gd name="connsiteX3" fmla="*/ 4932000 w 5148000"/>
                  <a:gd name="connsiteY3" fmla="*/ 216000 h 3132000"/>
                  <a:gd name="connsiteX4" fmla="*/ 181341 w 5148000"/>
                  <a:gd name="connsiteY4" fmla="*/ 0 h 3132000"/>
                  <a:gd name="connsiteX5" fmla="*/ 4966659 w 5148000"/>
                  <a:gd name="connsiteY5" fmla="*/ 0 h 3132000"/>
                  <a:gd name="connsiteX6" fmla="*/ 5148000 w 5148000"/>
                  <a:gd name="connsiteY6" fmla="*/ 181341 h 3132000"/>
                  <a:gd name="connsiteX7" fmla="*/ 5148000 w 5148000"/>
                  <a:gd name="connsiteY7" fmla="*/ 3132000 h 3132000"/>
                  <a:gd name="connsiteX8" fmla="*/ 0 w 5148000"/>
                  <a:gd name="connsiteY8" fmla="*/ 3132000 h 3132000"/>
                  <a:gd name="connsiteX9" fmla="*/ 0 w 5148000"/>
                  <a:gd name="connsiteY9" fmla="*/ 181341 h 3132000"/>
                  <a:gd name="connsiteX10" fmla="*/ 181341 w 5148000"/>
                  <a:gd name="connsiteY10" fmla="*/ 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8000" h="3132000">
                    <a:moveTo>
                      <a:pt x="216000" y="216000"/>
                    </a:moveTo>
                    <a:lnTo>
                      <a:pt x="216000" y="2916000"/>
                    </a:lnTo>
                    <a:lnTo>
                      <a:pt x="4932000" y="2916000"/>
                    </a:lnTo>
                    <a:lnTo>
                      <a:pt x="4932000" y="216000"/>
                    </a:lnTo>
                    <a:close/>
                    <a:moveTo>
                      <a:pt x="181341" y="0"/>
                    </a:moveTo>
                    <a:lnTo>
                      <a:pt x="4966659" y="0"/>
                    </a:lnTo>
                    <a:cubicBezTo>
                      <a:pt x="5066811" y="0"/>
                      <a:pt x="5148000" y="81189"/>
                      <a:pt x="5148000" y="181341"/>
                    </a:cubicBezTo>
                    <a:lnTo>
                      <a:pt x="5148000" y="3132000"/>
                    </a:lnTo>
                    <a:lnTo>
                      <a:pt x="0" y="3132000"/>
                    </a:lnTo>
                    <a:lnTo>
                      <a:pt x="0" y="181341"/>
                    </a:lnTo>
                    <a:cubicBezTo>
                      <a:pt x="0" y="81189"/>
                      <a:pt x="81189" y="0"/>
                      <a:pt x="1813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3552668" y="3858551"/>
                <a:ext cx="5148000" cy="509665"/>
              </a:xfrm>
              <a:custGeom>
                <a:avLst/>
                <a:gdLst>
                  <a:gd name="connsiteX0" fmla="*/ 0 w 5148000"/>
                  <a:gd name="connsiteY0" fmla="*/ 0 h 509665"/>
                  <a:gd name="connsiteX1" fmla="*/ 5148000 w 5148000"/>
                  <a:gd name="connsiteY1" fmla="*/ 0 h 509665"/>
                  <a:gd name="connsiteX2" fmla="*/ 5148000 w 5148000"/>
                  <a:gd name="connsiteY2" fmla="*/ 328324 h 509665"/>
                  <a:gd name="connsiteX3" fmla="*/ 4966659 w 5148000"/>
                  <a:gd name="connsiteY3" fmla="*/ 509665 h 509665"/>
                  <a:gd name="connsiteX4" fmla="*/ 181341 w 5148000"/>
                  <a:gd name="connsiteY4" fmla="*/ 509665 h 509665"/>
                  <a:gd name="connsiteX5" fmla="*/ 0 w 5148000"/>
                  <a:gd name="connsiteY5" fmla="*/ 328324 h 5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8000" h="509665">
                    <a:moveTo>
                      <a:pt x="0" y="0"/>
                    </a:moveTo>
                    <a:lnTo>
                      <a:pt x="5148000" y="0"/>
                    </a:lnTo>
                    <a:lnTo>
                      <a:pt x="5148000" y="328324"/>
                    </a:lnTo>
                    <a:cubicBezTo>
                      <a:pt x="5148000" y="428476"/>
                      <a:pt x="5066811" y="509665"/>
                      <a:pt x="4966659" y="509665"/>
                    </a:cubicBezTo>
                    <a:lnTo>
                      <a:pt x="181341" y="509665"/>
                    </a:lnTo>
                    <a:cubicBezTo>
                      <a:pt x="81189" y="509665"/>
                      <a:pt x="0" y="428476"/>
                      <a:pt x="0" y="328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29398"/>
                  </a:gs>
                  <a:gs pos="100000">
                    <a:srgbClr val="D0D2D4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5126730" y="4368216"/>
                <a:ext cx="1999876" cy="674557"/>
              </a:xfrm>
              <a:custGeom>
                <a:avLst/>
                <a:gdLst>
                  <a:gd name="connsiteX0" fmla="*/ 485189 w 2612038"/>
                  <a:gd name="connsiteY0" fmla="*/ 0 h 1054155"/>
                  <a:gd name="connsiteX1" fmla="*/ 2126847 w 2612038"/>
                  <a:gd name="connsiteY1" fmla="*/ 0 h 1054155"/>
                  <a:gd name="connsiteX2" fmla="*/ 2346146 w 2612038"/>
                  <a:gd name="connsiteY2" fmla="*/ 776937 h 1054155"/>
                  <a:gd name="connsiteX3" fmla="*/ 2612036 w 2612038"/>
                  <a:gd name="connsiteY3" fmla="*/ 974364 h 1054155"/>
                  <a:gd name="connsiteX4" fmla="*/ 2564864 w 2612038"/>
                  <a:gd name="connsiteY4" fmla="*/ 974364 h 1054155"/>
                  <a:gd name="connsiteX5" fmla="*/ 2585504 w 2612038"/>
                  <a:gd name="connsiteY5" fmla="*/ 977608 h 1054155"/>
                  <a:gd name="connsiteX6" fmla="*/ 2612038 w 2612038"/>
                  <a:gd name="connsiteY6" fmla="*/ 990447 h 1054155"/>
                  <a:gd name="connsiteX7" fmla="*/ 1306019 w 2612038"/>
                  <a:gd name="connsiteY7" fmla="*/ 1054155 h 1054155"/>
                  <a:gd name="connsiteX8" fmla="*/ 0 w 2612038"/>
                  <a:gd name="connsiteY8" fmla="*/ 990447 h 1054155"/>
                  <a:gd name="connsiteX9" fmla="*/ 26534 w 2612038"/>
                  <a:gd name="connsiteY9" fmla="*/ 977608 h 1054155"/>
                  <a:gd name="connsiteX10" fmla="*/ 47175 w 2612038"/>
                  <a:gd name="connsiteY10" fmla="*/ 974364 h 1054155"/>
                  <a:gd name="connsiteX11" fmla="*/ 0 w 2612038"/>
                  <a:gd name="connsiteY11" fmla="*/ 974364 h 1054155"/>
                  <a:gd name="connsiteX12" fmla="*/ 265890 w 2612038"/>
                  <a:gd name="connsiteY12" fmla="*/ 776937 h 105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2038" h="1054155">
                    <a:moveTo>
                      <a:pt x="485189" y="0"/>
                    </a:moveTo>
                    <a:lnTo>
                      <a:pt x="2126847" y="0"/>
                    </a:lnTo>
                    <a:lnTo>
                      <a:pt x="2346146" y="776937"/>
                    </a:lnTo>
                    <a:lnTo>
                      <a:pt x="2612036" y="974364"/>
                    </a:lnTo>
                    <a:lnTo>
                      <a:pt x="2564864" y="974364"/>
                    </a:lnTo>
                    <a:lnTo>
                      <a:pt x="2585504" y="977608"/>
                    </a:lnTo>
                    <a:cubicBezTo>
                      <a:pt x="2602902" y="981755"/>
                      <a:pt x="2612038" y="986049"/>
                      <a:pt x="2612038" y="990447"/>
                    </a:cubicBezTo>
                    <a:cubicBezTo>
                      <a:pt x="2612038" y="1025632"/>
                      <a:pt x="2027313" y="1054155"/>
                      <a:pt x="1306019" y="1054155"/>
                    </a:cubicBezTo>
                    <a:cubicBezTo>
                      <a:pt x="584725" y="1054155"/>
                      <a:pt x="0" y="1025632"/>
                      <a:pt x="0" y="990447"/>
                    </a:cubicBezTo>
                    <a:cubicBezTo>
                      <a:pt x="0" y="986049"/>
                      <a:pt x="9136" y="981755"/>
                      <a:pt x="26534" y="977608"/>
                    </a:cubicBezTo>
                    <a:lnTo>
                      <a:pt x="47175" y="974364"/>
                    </a:lnTo>
                    <a:lnTo>
                      <a:pt x="0" y="974364"/>
                    </a:lnTo>
                    <a:lnTo>
                      <a:pt x="265890" y="776937"/>
                    </a:lnTo>
                    <a:close/>
                  </a:path>
                </a:pathLst>
              </a:custGeom>
              <a:gradFill>
                <a:gsLst>
                  <a:gs pos="31000">
                    <a:srgbClr val="F2F2F2"/>
                  </a:gs>
                  <a:gs pos="13000">
                    <a:srgbClr val="929398"/>
                  </a:gs>
                  <a:gs pos="67000">
                    <a:srgbClr val="CCCCCE"/>
                  </a:gs>
                  <a:gs pos="100000">
                    <a:srgbClr val="929398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26730" y="5006773"/>
                <a:ext cx="1999876" cy="36000"/>
              </a:xfrm>
              <a:prstGeom prst="rect">
                <a:avLst/>
              </a:prstGeom>
              <a:gradFill>
                <a:gsLst>
                  <a:gs pos="0">
                    <a:srgbClr val="262626"/>
                  </a:gs>
                  <a:gs pos="50000">
                    <a:srgbClr val="404040"/>
                  </a:gs>
                  <a:gs pos="100000">
                    <a:srgbClr val="262626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003655" y="3959266"/>
                <a:ext cx="246025" cy="299843"/>
              </a:xfrm>
              <a:prstGeom prst="rect">
                <a:avLst/>
              </a:prstGeom>
            </p:spPr>
          </p:pic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40339" y="944468"/>
              <a:ext cx="3917305" cy="2297694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6908390" y="2900271"/>
            <a:ext cx="4350636" cy="260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拥有强大的调图参数</a:t>
            </a:r>
            <a:endParaRPr lang="en-US" altLang="zh-CN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拥有自动曝光、数码补光、白平衡、亮度对比度、饱和度、色阶、曲线、色彩平衡等一系列非常丰富的调图参数。</a:t>
            </a:r>
            <a:endParaRPr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endParaRPr lang="en-US" altLang="zh-CN" sz="14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lang="zh-CN" altLang="en-US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随心所欲拼图</a:t>
            </a:r>
            <a:endParaRPr lang="en-US" altLang="zh-CN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拥有自由拼图、模板拼图和图片拼接三大模块</a:t>
            </a:r>
            <a:r>
              <a:rPr lang="zh-CN" sz="140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，适合多图排版。</a:t>
            </a:r>
            <a:endParaRPr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90204" pitchFamily="34" charset="0"/>
              <a:buChar char="•"/>
            </a:pPr>
            <a:endParaRPr lang="en-US" altLang="zh-CN" sz="140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169785" y="2282190"/>
            <a:ext cx="2663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</a:t>
            </a:r>
            <a:r>
              <a:rPr lang="zh-CN" altLang="en-US" sz="2800" dirty="0">
                <a:solidFill>
                  <a:srgbClr val="002B4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、光影魔术手</a:t>
            </a:r>
            <a:endParaRPr lang="zh-CN" altLang="en-US" sz="2800" dirty="0">
              <a:solidFill>
                <a:srgbClr val="002B4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15720" y="2035175"/>
            <a:ext cx="4407535" cy="26320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690" y="2465070"/>
            <a:ext cx="1560195" cy="1560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1375</Words>
  <Application>WPS 文字</Application>
  <PresentationFormat>宽屏</PresentationFormat>
  <Paragraphs>215</Paragraphs>
  <Slides>25</Slides>
  <Notes>26</Notes>
  <HiddenSlides>0</HiddenSlides>
  <MMClips>1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25</vt:i4>
      </vt:variant>
    </vt:vector>
  </HeadingPairs>
  <TitlesOfParts>
    <vt:vector size="47" baseType="lpstr">
      <vt:lpstr>Arial</vt:lpstr>
      <vt:lpstr>方正书宋_GBK</vt:lpstr>
      <vt:lpstr>Wingdings</vt:lpstr>
      <vt:lpstr>思源黑体 CN Normal</vt:lpstr>
      <vt:lpstr>苹方-简</vt:lpstr>
      <vt:lpstr>Lato Regular</vt:lpstr>
      <vt:lpstr>Thonburi</vt:lpstr>
      <vt:lpstr>Lato Hairline</vt:lpstr>
      <vt:lpstr>Lato Light</vt:lpstr>
      <vt:lpstr>宋体</vt:lpstr>
      <vt:lpstr>Calibri</vt:lpstr>
      <vt:lpstr>微软雅黑</vt:lpstr>
      <vt:lpstr>Arial Unicode MS</vt:lpstr>
      <vt:lpstr>Helvetica Neue</vt:lpstr>
      <vt:lpstr>Office 主题</vt:lpstr>
      <vt:lpstr>Photoshop.Image.19</vt:lpstr>
      <vt:lpstr>Photoshop.Image.19</vt:lpstr>
      <vt:lpstr>Photoshop.Image.19</vt:lpstr>
      <vt:lpstr>Photoshop.Image.19</vt:lpstr>
      <vt:lpstr>Photoshop.Image.19</vt:lpstr>
      <vt:lpstr>Photoshop.Image.19</vt:lpstr>
      <vt:lpstr>Photoshop.Image.19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优品PPT</dc:creator>
  <cp:keywords>http:/www.ypppt.com</cp:keywords>
  <dc:description>http://www.ypppt.com/</dc:description>
  <cp:lastModifiedBy>pp-mac</cp:lastModifiedBy>
  <cp:revision>66</cp:revision>
  <dcterms:created xsi:type="dcterms:W3CDTF">2021-11-26T04:24:29Z</dcterms:created>
  <dcterms:modified xsi:type="dcterms:W3CDTF">2021-11-26T04:24:29Z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2052-3.6.0.5672</vt:lpwstr>
  </property>
</Properties>
</file>